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7200900" cy="9721850"/>
  <p:notesSz cx="6807200" cy="9939338"/>
  <p:defaultTextStyle>
    <a:defPPr>
      <a:defRPr lang="ja-JP"/>
    </a:defPPr>
    <a:lvl1pPr marL="0" algn="l" defTabSz="946404" rtl="0" eaLnBrk="1" latinLnBrk="0" hangingPunct="1">
      <a:defRPr kumimoji="1" sz="1900" kern="1200">
        <a:solidFill>
          <a:schemeClr val="tx1"/>
        </a:solidFill>
        <a:latin typeface="+mn-lt"/>
        <a:ea typeface="+mn-ea"/>
        <a:cs typeface="+mn-cs"/>
      </a:defRPr>
    </a:lvl1pPr>
    <a:lvl2pPr marL="473202" algn="l" defTabSz="946404" rtl="0" eaLnBrk="1" latinLnBrk="0" hangingPunct="1">
      <a:defRPr kumimoji="1" sz="1900" kern="1200">
        <a:solidFill>
          <a:schemeClr val="tx1"/>
        </a:solidFill>
        <a:latin typeface="+mn-lt"/>
        <a:ea typeface="+mn-ea"/>
        <a:cs typeface="+mn-cs"/>
      </a:defRPr>
    </a:lvl2pPr>
    <a:lvl3pPr marL="946404" algn="l" defTabSz="946404" rtl="0" eaLnBrk="1" latinLnBrk="0" hangingPunct="1">
      <a:defRPr kumimoji="1" sz="1900" kern="1200">
        <a:solidFill>
          <a:schemeClr val="tx1"/>
        </a:solidFill>
        <a:latin typeface="+mn-lt"/>
        <a:ea typeface="+mn-ea"/>
        <a:cs typeface="+mn-cs"/>
      </a:defRPr>
    </a:lvl3pPr>
    <a:lvl4pPr marL="1419606" algn="l" defTabSz="946404" rtl="0" eaLnBrk="1" latinLnBrk="0" hangingPunct="1">
      <a:defRPr kumimoji="1" sz="1900" kern="1200">
        <a:solidFill>
          <a:schemeClr val="tx1"/>
        </a:solidFill>
        <a:latin typeface="+mn-lt"/>
        <a:ea typeface="+mn-ea"/>
        <a:cs typeface="+mn-cs"/>
      </a:defRPr>
    </a:lvl4pPr>
    <a:lvl5pPr marL="1892808" algn="l" defTabSz="946404" rtl="0" eaLnBrk="1" latinLnBrk="0" hangingPunct="1">
      <a:defRPr kumimoji="1" sz="1900" kern="1200">
        <a:solidFill>
          <a:schemeClr val="tx1"/>
        </a:solidFill>
        <a:latin typeface="+mn-lt"/>
        <a:ea typeface="+mn-ea"/>
        <a:cs typeface="+mn-cs"/>
      </a:defRPr>
    </a:lvl5pPr>
    <a:lvl6pPr marL="2366010" algn="l" defTabSz="946404" rtl="0" eaLnBrk="1" latinLnBrk="0" hangingPunct="1">
      <a:defRPr kumimoji="1" sz="1900" kern="1200">
        <a:solidFill>
          <a:schemeClr val="tx1"/>
        </a:solidFill>
        <a:latin typeface="+mn-lt"/>
        <a:ea typeface="+mn-ea"/>
        <a:cs typeface="+mn-cs"/>
      </a:defRPr>
    </a:lvl6pPr>
    <a:lvl7pPr marL="2839212" algn="l" defTabSz="946404" rtl="0" eaLnBrk="1" latinLnBrk="0" hangingPunct="1">
      <a:defRPr kumimoji="1" sz="1900" kern="1200">
        <a:solidFill>
          <a:schemeClr val="tx1"/>
        </a:solidFill>
        <a:latin typeface="+mn-lt"/>
        <a:ea typeface="+mn-ea"/>
        <a:cs typeface="+mn-cs"/>
      </a:defRPr>
    </a:lvl7pPr>
    <a:lvl8pPr marL="3312414" algn="l" defTabSz="946404" rtl="0" eaLnBrk="1" latinLnBrk="0" hangingPunct="1">
      <a:defRPr kumimoji="1" sz="1900" kern="1200">
        <a:solidFill>
          <a:schemeClr val="tx1"/>
        </a:solidFill>
        <a:latin typeface="+mn-lt"/>
        <a:ea typeface="+mn-ea"/>
        <a:cs typeface="+mn-cs"/>
      </a:defRPr>
    </a:lvl8pPr>
    <a:lvl9pPr marL="3785616" algn="l" defTabSz="946404"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3">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233" autoAdjust="0"/>
    <p:restoredTop sz="95785" autoAdjust="0"/>
  </p:normalViewPr>
  <p:slideViewPr>
    <p:cSldViewPr snapToGrid="0">
      <p:cViewPr>
        <p:scale>
          <a:sx n="75" d="100"/>
          <a:sy n="75" d="100"/>
        </p:scale>
        <p:origin x="1884" y="-396"/>
      </p:cViewPr>
      <p:guideLst>
        <p:guide orient="horz" pos="3063"/>
        <p:guide pos="226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9788" cy="496967"/>
          </a:xfrm>
          <a:prstGeom prst="rect">
            <a:avLst/>
          </a:prstGeom>
        </p:spPr>
        <p:txBody>
          <a:bodyPr vert="horz" lIns="92211" tIns="46105" rIns="92211" bIns="461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3"/>
            <a:ext cx="2949788" cy="496967"/>
          </a:xfrm>
          <a:prstGeom prst="rect">
            <a:avLst/>
          </a:prstGeom>
        </p:spPr>
        <p:txBody>
          <a:bodyPr vert="horz" lIns="92211" tIns="46105" rIns="92211" bIns="46105" rtlCol="0"/>
          <a:lstStyle>
            <a:lvl1pPr algn="r">
              <a:defRPr sz="1200"/>
            </a:lvl1pPr>
          </a:lstStyle>
          <a:p>
            <a:fld id="{53A585B8-3BC8-4533-85F5-B83566FEB325}" type="datetimeFigureOut">
              <a:rPr kumimoji="1" lang="ja-JP" altLang="en-US" smtClean="0"/>
              <a:pPr/>
              <a:t>2021/6/2</a:t>
            </a:fld>
            <a:endParaRPr kumimoji="1" lang="ja-JP" altLang="en-US"/>
          </a:p>
        </p:txBody>
      </p:sp>
      <p:sp>
        <p:nvSpPr>
          <p:cNvPr id="4" name="スライド イメージ プレースホルダー 3"/>
          <p:cNvSpPr>
            <a:spLocks noGrp="1" noRot="1" noChangeAspect="1"/>
          </p:cNvSpPr>
          <p:nvPr>
            <p:ph type="sldImg" idx="2"/>
          </p:nvPr>
        </p:nvSpPr>
        <p:spPr>
          <a:xfrm>
            <a:off x="2022475" y="742950"/>
            <a:ext cx="2762250" cy="3730625"/>
          </a:xfrm>
          <a:prstGeom prst="rect">
            <a:avLst/>
          </a:prstGeom>
          <a:noFill/>
          <a:ln w="12700">
            <a:solidFill>
              <a:prstClr val="black"/>
            </a:solidFill>
          </a:ln>
        </p:spPr>
        <p:txBody>
          <a:bodyPr vert="horz" lIns="92211" tIns="46105" rIns="92211" bIns="46105"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11" tIns="46105" rIns="92211" bIns="4610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9"/>
            <a:ext cx="2949788" cy="496967"/>
          </a:xfrm>
          <a:prstGeom prst="rect">
            <a:avLst/>
          </a:prstGeom>
        </p:spPr>
        <p:txBody>
          <a:bodyPr vert="horz" lIns="92211" tIns="46105" rIns="92211" bIns="461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9"/>
            <a:ext cx="2949788" cy="496967"/>
          </a:xfrm>
          <a:prstGeom prst="rect">
            <a:avLst/>
          </a:prstGeom>
        </p:spPr>
        <p:txBody>
          <a:bodyPr vert="horz" lIns="92211" tIns="46105" rIns="92211" bIns="46105" rtlCol="0" anchor="b"/>
          <a:lstStyle>
            <a:lvl1pPr algn="r">
              <a:defRPr sz="1200"/>
            </a:lvl1pPr>
          </a:lstStyle>
          <a:p>
            <a:fld id="{8BD18E85-DE4D-483B-911A-DEFA6C3A4B57}" type="slidenum">
              <a:rPr kumimoji="1" lang="ja-JP" altLang="en-US" smtClean="0"/>
              <a:pPr/>
              <a:t>‹#›</a:t>
            </a:fld>
            <a:endParaRPr kumimoji="1" lang="ja-JP" altLang="en-US"/>
          </a:p>
        </p:txBody>
      </p:sp>
    </p:spTree>
    <p:extLst>
      <p:ext uri="{BB962C8B-B14F-4D97-AF65-F5344CB8AC3E}">
        <p14:creationId xmlns:p14="http://schemas.microsoft.com/office/powerpoint/2010/main" val="204470246"/>
      </p:ext>
    </p:extLst>
  </p:cSld>
  <p:clrMap bg1="lt1" tx1="dk1" bg2="lt2" tx2="dk2" accent1="accent1" accent2="accent2" accent3="accent3" accent4="accent4" accent5="accent5" accent6="accent6" hlink="hlink" folHlink="folHlink"/>
  <p:notesStyle>
    <a:lvl1pPr marL="0" algn="l" defTabSz="946404" rtl="0" eaLnBrk="1" latinLnBrk="0" hangingPunct="1">
      <a:defRPr kumimoji="1" sz="1200" kern="1200">
        <a:solidFill>
          <a:schemeClr val="tx1"/>
        </a:solidFill>
        <a:latin typeface="+mn-lt"/>
        <a:ea typeface="+mn-ea"/>
        <a:cs typeface="+mn-cs"/>
      </a:defRPr>
    </a:lvl1pPr>
    <a:lvl2pPr marL="473202" algn="l" defTabSz="946404" rtl="0" eaLnBrk="1" latinLnBrk="0" hangingPunct="1">
      <a:defRPr kumimoji="1" sz="1200" kern="1200">
        <a:solidFill>
          <a:schemeClr val="tx1"/>
        </a:solidFill>
        <a:latin typeface="+mn-lt"/>
        <a:ea typeface="+mn-ea"/>
        <a:cs typeface="+mn-cs"/>
      </a:defRPr>
    </a:lvl2pPr>
    <a:lvl3pPr marL="946404" algn="l" defTabSz="946404" rtl="0" eaLnBrk="1" latinLnBrk="0" hangingPunct="1">
      <a:defRPr kumimoji="1" sz="1200" kern="1200">
        <a:solidFill>
          <a:schemeClr val="tx1"/>
        </a:solidFill>
        <a:latin typeface="+mn-lt"/>
        <a:ea typeface="+mn-ea"/>
        <a:cs typeface="+mn-cs"/>
      </a:defRPr>
    </a:lvl3pPr>
    <a:lvl4pPr marL="1419606" algn="l" defTabSz="946404" rtl="0" eaLnBrk="1" latinLnBrk="0" hangingPunct="1">
      <a:defRPr kumimoji="1" sz="1200" kern="1200">
        <a:solidFill>
          <a:schemeClr val="tx1"/>
        </a:solidFill>
        <a:latin typeface="+mn-lt"/>
        <a:ea typeface="+mn-ea"/>
        <a:cs typeface="+mn-cs"/>
      </a:defRPr>
    </a:lvl4pPr>
    <a:lvl5pPr marL="1892808" algn="l" defTabSz="946404" rtl="0" eaLnBrk="1" latinLnBrk="0" hangingPunct="1">
      <a:defRPr kumimoji="1" sz="1200" kern="1200">
        <a:solidFill>
          <a:schemeClr val="tx1"/>
        </a:solidFill>
        <a:latin typeface="+mn-lt"/>
        <a:ea typeface="+mn-ea"/>
        <a:cs typeface="+mn-cs"/>
      </a:defRPr>
    </a:lvl5pPr>
    <a:lvl6pPr marL="2366010" algn="l" defTabSz="946404" rtl="0" eaLnBrk="1" latinLnBrk="0" hangingPunct="1">
      <a:defRPr kumimoji="1" sz="1200" kern="1200">
        <a:solidFill>
          <a:schemeClr val="tx1"/>
        </a:solidFill>
        <a:latin typeface="+mn-lt"/>
        <a:ea typeface="+mn-ea"/>
        <a:cs typeface="+mn-cs"/>
      </a:defRPr>
    </a:lvl6pPr>
    <a:lvl7pPr marL="2839212" algn="l" defTabSz="946404" rtl="0" eaLnBrk="1" latinLnBrk="0" hangingPunct="1">
      <a:defRPr kumimoji="1" sz="1200" kern="1200">
        <a:solidFill>
          <a:schemeClr val="tx1"/>
        </a:solidFill>
        <a:latin typeface="+mn-lt"/>
        <a:ea typeface="+mn-ea"/>
        <a:cs typeface="+mn-cs"/>
      </a:defRPr>
    </a:lvl7pPr>
    <a:lvl8pPr marL="3312414" algn="l" defTabSz="946404" rtl="0" eaLnBrk="1" latinLnBrk="0" hangingPunct="1">
      <a:defRPr kumimoji="1" sz="1200" kern="1200">
        <a:solidFill>
          <a:schemeClr val="tx1"/>
        </a:solidFill>
        <a:latin typeface="+mn-lt"/>
        <a:ea typeface="+mn-ea"/>
        <a:cs typeface="+mn-cs"/>
      </a:defRPr>
    </a:lvl8pPr>
    <a:lvl9pPr marL="3785616" algn="l" defTabSz="94640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22475" y="742950"/>
            <a:ext cx="2762250" cy="3730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BD18E85-DE4D-483B-911A-DEFA6C3A4B57}" type="slidenum">
              <a:rPr kumimoji="1" lang="ja-JP" altLang="en-US" smtClean="0"/>
              <a:pPr/>
              <a:t>1</a:t>
            </a:fld>
            <a:endParaRPr kumimoji="1" lang="ja-JP" altLang="en-US"/>
          </a:p>
        </p:txBody>
      </p:sp>
    </p:spTree>
    <p:extLst>
      <p:ext uri="{BB962C8B-B14F-4D97-AF65-F5344CB8AC3E}">
        <p14:creationId xmlns:p14="http://schemas.microsoft.com/office/powerpoint/2010/main" val="3078661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22475" y="742950"/>
            <a:ext cx="2762250" cy="3730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BD18E85-DE4D-483B-911A-DEFA6C3A4B57}" type="slidenum">
              <a:rPr kumimoji="1" lang="ja-JP" altLang="en-US" smtClean="0"/>
              <a:pPr/>
              <a:t>2</a:t>
            </a:fld>
            <a:endParaRPr kumimoji="1" lang="ja-JP" altLang="en-US"/>
          </a:p>
        </p:txBody>
      </p:sp>
    </p:spTree>
    <p:extLst>
      <p:ext uri="{BB962C8B-B14F-4D97-AF65-F5344CB8AC3E}">
        <p14:creationId xmlns:p14="http://schemas.microsoft.com/office/powerpoint/2010/main" val="102026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020077"/>
            <a:ext cx="6120765" cy="208389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509048"/>
            <a:ext cx="5040630" cy="2484473"/>
          </a:xfrm>
        </p:spPr>
        <p:txBody>
          <a:bodyPr/>
          <a:lstStyle>
            <a:lvl1pPr marL="0" indent="0" algn="ctr">
              <a:buNone/>
              <a:defRPr>
                <a:solidFill>
                  <a:schemeClr val="tx1">
                    <a:tint val="75000"/>
                  </a:schemeClr>
                </a:solidFill>
              </a:defRPr>
            </a:lvl1pPr>
            <a:lvl2pPr marL="473202" indent="0" algn="ctr">
              <a:buNone/>
              <a:defRPr>
                <a:solidFill>
                  <a:schemeClr val="tx1">
                    <a:tint val="75000"/>
                  </a:schemeClr>
                </a:solidFill>
              </a:defRPr>
            </a:lvl2pPr>
            <a:lvl3pPr marL="946404" indent="0" algn="ctr">
              <a:buNone/>
              <a:defRPr>
                <a:solidFill>
                  <a:schemeClr val="tx1">
                    <a:tint val="75000"/>
                  </a:schemeClr>
                </a:solidFill>
              </a:defRPr>
            </a:lvl3pPr>
            <a:lvl4pPr marL="1419606" indent="0" algn="ctr">
              <a:buNone/>
              <a:defRPr>
                <a:solidFill>
                  <a:schemeClr val="tx1">
                    <a:tint val="75000"/>
                  </a:schemeClr>
                </a:solidFill>
              </a:defRPr>
            </a:lvl4pPr>
            <a:lvl5pPr marL="1892808" indent="0" algn="ctr">
              <a:buNone/>
              <a:defRPr>
                <a:solidFill>
                  <a:schemeClr val="tx1">
                    <a:tint val="75000"/>
                  </a:schemeClr>
                </a:solidFill>
              </a:defRPr>
            </a:lvl5pPr>
            <a:lvl6pPr marL="2366010" indent="0" algn="ctr">
              <a:buNone/>
              <a:defRPr>
                <a:solidFill>
                  <a:schemeClr val="tx1">
                    <a:tint val="75000"/>
                  </a:schemeClr>
                </a:solidFill>
              </a:defRPr>
            </a:lvl6pPr>
            <a:lvl7pPr marL="2839212" indent="0" algn="ctr">
              <a:buNone/>
              <a:defRPr>
                <a:solidFill>
                  <a:schemeClr val="tx1">
                    <a:tint val="75000"/>
                  </a:schemeClr>
                </a:solidFill>
              </a:defRPr>
            </a:lvl7pPr>
            <a:lvl8pPr marL="3312414" indent="0" algn="ctr">
              <a:buNone/>
              <a:defRPr>
                <a:solidFill>
                  <a:schemeClr val="tx1">
                    <a:tint val="75000"/>
                  </a:schemeClr>
                </a:solidFill>
              </a:defRPr>
            </a:lvl8pPr>
            <a:lvl9pPr marL="3785616"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536ADC8-A862-49CE-91E8-F175F019BA8D}" type="datetime1">
              <a:rPr kumimoji="1" lang="ja-JP" altLang="en-US" smtClean="0"/>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26020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076158E-7B14-44C7-B343-51FA9E54B9B6}" type="datetime1">
              <a:rPr kumimoji="1" lang="ja-JP" altLang="en-US" smtClean="0"/>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985663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19850"/>
            <a:ext cx="1215152" cy="1105860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70035" y="519850"/>
            <a:ext cx="3525441" cy="1105860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6011EE-AFB1-490B-A834-7486282DC93E}" type="datetime1">
              <a:rPr kumimoji="1" lang="ja-JP" altLang="en-US" smtClean="0"/>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39201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D390AAE-84B1-414F-B3B4-DB4A43D1AA58}" type="datetime1">
              <a:rPr kumimoji="1" lang="ja-JP" altLang="en-US" smtClean="0"/>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2197733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3" y="6247189"/>
            <a:ext cx="6120765" cy="1930868"/>
          </a:xfrm>
        </p:spPr>
        <p:txBody>
          <a:bodyPr anchor="t"/>
          <a:lstStyle>
            <a:lvl1pPr algn="l">
              <a:defRPr sz="4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3" y="4120536"/>
            <a:ext cx="6120765" cy="2126653"/>
          </a:xfrm>
        </p:spPr>
        <p:txBody>
          <a:bodyPr anchor="b"/>
          <a:lstStyle>
            <a:lvl1pPr marL="0" indent="0">
              <a:buNone/>
              <a:defRPr sz="2100">
                <a:solidFill>
                  <a:schemeClr val="tx1">
                    <a:tint val="75000"/>
                  </a:schemeClr>
                </a:solidFill>
              </a:defRPr>
            </a:lvl1pPr>
            <a:lvl2pPr marL="473202" indent="0">
              <a:buNone/>
              <a:defRPr sz="1900">
                <a:solidFill>
                  <a:schemeClr val="tx1">
                    <a:tint val="75000"/>
                  </a:schemeClr>
                </a:solidFill>
              </a:defRPr>
            </a:lvl2pPr>
            <a:lvl3pPr marL="946404" indent="0">
              <a:buNone/>
              <a:defRPr sz="1700">
                <a:solidFill>
                  <a:schemeClr val="tx1">
                    <a:tint val="75000"/>
                  </a:schemeClr>
                </a:solidFill>
              </a:defRPr>
            </a:lvl3pPr>
            <a:lvl4pPr marL="1419606" indent="0">
              <a:buNone/>
              <a:defRPr sz="1400">
                <a:solidFill>
                  <a:schemeClr val="tx1">
                    <a:tint val="75000"/>
                  </a:schemeClr>
                </a:solidFill>
              </a:defRPr>
            </a:lvl4pPr>
            <a:lvl5pPr marL="1892808" indent="0">
              <a:buNone/>
              <a:defRPr sz="1400">
                <a:solidFill>
                  <a:schemeClr val="tx1">
                    <a:tint val="75000"/>
                  </a:schemeClr>
                </a:solidFill>
              </a:defRPr>
            </a:lvl5pPr>
            <a:lvl6pPr marL="2366010" indent="0">
              <a:buNone/>
              <a:defRPr sz="1400">
                <a:solidFill>
                  <a:schemeClr val="tx1">
                    <a:tint val="75000"/>
                  </a:schemeClr>
                </a:solidFill>
              </a:defRPr>
            </a:lvl6pPr>
            <a:lvl7pPr marL="2839212" indent="0">
              <a:buNone/>
              <a:defRPr sz="1400">
                <a:solidFill>
                  <a:schemeClr val="tx1">
                    <a:tint val="75000"/>
                  </a:schemeClr>
                </a:solidFill>
              </a:defRPr>
            </a:lvl7pPr>
            <a:lvl8pPr marL="3312414" indent="0">
              <a:buNone/>
              <a:defRPr sz="1400">
                <a:solidFill>
                  <a:schemeClr val="tx1">
                    <a:tint val="75000"/>
                  </a:schemeClr>
                </a:solidFill>
              </a:defRPr>
            </a:lvl8pPr>
            <a:lvl9pPr marL="3785616"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18FD24E-D89C-4B16-BF12-24F97456E968}" type="datetime1">
              <a:rPr kumimoji="1" lang="ja-JP" altLang="en-US" smtClean="0"/>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355318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70034" y="3024576"/>
            <a:ext cx="2370296" cy="8553879"/>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760346" y="3024576"/>
            <a:ext cx="2370296" cy="8553879"/>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774D54C-F7AB-4815-A674-99438EB23AD8}" type="datetime1">
              <a:rPr kumimoji="1" lang="ja-JP" altLang="en-US" smtClean="0"/>
              <a:t>2021/6/2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42492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389325"/>
            <a:ext cx="6480810" cy="1620308"/>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176165"/>
            <a:ext cx="3181648" cy="906922"/>
          </a:xfrm>
        </p:spPr>
        <p:txBody>
          <a:bodyPr anchor="b"/>
          <a:lstStyle>
            <a:lvl1pPr marL="0" indent="0">
              <a:buNone/>
              <a:defRPr sz="2500" b="1"/>
            </a:lvl1pPr>
            <a:lvl2pPr marL="473202" indent="0">
              <a:buNone/>
              <a:defRPr sz="2100" b="1"/>
            </a:lvl2pPr>
            <a:lvl3pPr marL="946404" indent="0">
              <a:buNone/>
              <a:defRPr sz="1900" b="1"/>
            </a:lvl3pPr>
            <a:lvl4pPr marL="1419606" indent="0">
              <a:buNone/>
              <a:defRPr sz="1700" b="1"/>
            </a:lvl4pPr>
            <a:lvl5pPr marL="1892808" indent="0">
              <a:buNone/>
              <a:defRPr sz="1700" b="1"/>
            </a:lvl5pPr>
            <a:lvl6pPr marL="2366010" indent="0">
              <a:buNone/>
              <a:defRPr sz="1700" b="1"/>
            </a:lvl6pPr>
            <a:lvl7pPr marL="2839212" indent="0">
              <a:buNone/>
              <a:defRPr sz="1700" b="1"/>
            </a:lvl7pPr>
            <a:lvl8pPr marL="3312414" indent="0">
              <a:buNone/>
              <a:defRPr sz="1700" b="1"/>
            </a:lvl8pPr>
            <a:lvl9pPr marL="3785616"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6" y="3083087"/>
            <a:ext cx="3181648" cy="56013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58" y="2176165"/>
            <a:ext cx="3182898" cy="906922"/>
          </a:xfrm>
        </p:spPr>
        <p:txBody>
          <a:bodyPr anchor="b"/>
          <a:lstStyle>
            <a:lvl1pPr marL="0" indent="0">
              <a:buNone/>
              <a:defRPr sz="2500" b="1"/>
            </a:lvl1pPr>
            <a:lvl2pPr marL="473202" indent="0">
              <a:buNone/>
              <a:defRPr sz="2100" b="1"/>
            </a:lvl2pPr>
            <a:lvl3pPr marL="946404" indent="0">
              <a:buNone/>
              <a:defRPr sz="1900" b="1"/>
            </a:lvl3pPr>
            <a:lvl4pPr marL="1419606" indent="0">
              <a:buNone/>
              <a:defRPr sz="1700" b="1"/>
            </a:lvl4pPr>
            <a:lvl5pPr marL="1892808" indent="0">
              <a:buNone/>
              <a:defRPr sz="1700" b="1"/>
            </a:lvl5pPr>
            <a:lvl6pPr marL="2366010" indent="0">
              <a:buNone/>
              <a:defRPr sz="1700" b="1"/>
            </a:lvl6pPr>
            <a:lvl7pPr marL="2839212" indent="0">
              <a:buNone/>
              <a:defRPr sz="1700" b="1"/>
            </a:lvl7pPr>
            <a:lvl8pPr marL="3312414" indent="0">
              <a:buNone/>
              <a:defRPr sz="1700" b="1"/>
            </a:lvl8pPr>
            <a:lvl9pPr marL="3785616"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58" y="3083087"/>
            <a:ext cx="3182898" cy="56013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960E3F6-3066-49BE-BE76-604CECD05C09}" type="datetime1">
              <a:rPr kumimoji="1" lang="ja-JP" altLang="en-US" smtClean="0"/>
              <a:t>2021/6/2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3699259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B52BFBF-EC6A-413B-A4A2-A4A6AD2F3604}" type="datetime1">
              <a:rPr kumimoji="1" lang="ja-JP" altLang="en-US" smtClean="0"/>
              <a:t>2021/6/2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506378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6624E4-C2DA-475A-8912-57663E8BC1DD}" type="datetime1">
              <a:rPr kumimoji="1" lang="ja-JP" altLang="en-US" smtClean="0"/>
              <a:t>2021/6/2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978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387074"/>
            <a:ext cx="2369047" cy="1647313"/>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2" y="387075"/>
            <a:ext cx="4025504" cy="8297330"/>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6" y="2034388"/>
            <a:ext cx="2369047" cy="6650017"/>
          </a:xfrm>
        </p:spPr>
        <p:txBody>
          <a:bodyPr/>
          <a:lstStyle>
            <a:lvl1pPr marL="0" indent="0">
              <a:buNone/>
              <a:defRPr sz="1400"/>
            </a:lvl1pPr>
            <a:lvl2pPr marL="473202" indent="0">
              <a:buNone/>
              <a:defRPr sz="1200"/>
            </a:lvl2pPr>
            <a:lvl3pPr marL="946404" indent="0">
              <a:buNone/>
              <a:defRPr sz="1000"/>
            </a:lvl3pPr>
            <a:lvl4pPr marL="1419606" indent="0">
              <a:buNone/>
              <a:defRPr sz="900"/>
            </a:lvl4pPr>
            <a:lvl5pPr marL="1892808" indent="0">
              <a:buNone/>
              <a:defRPr sz="900"/>
            </a:lvl5pPr>
            <a:lvl6pPr marL="2366010" indent="0">
              <a:buNone/>
              <a:defRPr sz="900"/>
            </a:lvl6pPr>
            <a:lvl7pPr marL="2839212" indent="0">
              <a:buNone/>
              <a:defRPr sz="900"/>
            </a:lvl7pPr>
            <a:lvl8pPr marL="3312414" indent="0">
              <a:buNone/>
              <a:defRPr sz="900"/>
            </a:lvl8pPr>
            <a:lvl9pPr marL="3785616"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379DDD7-FC76-4BD5-831D-9E95381A9CF8}" type="datetime1">
              <a:rPr kumimoji="1" lang="ja-JP" altLang="en-US" smtClean="0"/>
              <a:t>2021/6/2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3553235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6805295"/>
            <a:ext cx="4320540" cy="803404"/>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868666"/>
            <a:ext cx="4320540" cy="5833110"/>
          </a:xfrm>
        </p:spPr>
        <p:txBody>
          <a:bodyPr/>
          <a:lstStyle>
            <a:lvl1pPr marL="0" indent="0">
              <a:buNone/>
              <a:defRPr sz="3300"/>
            </a:lvl1pPr>
            <a:lvl2pPr marL="473202" indent="0">
              <a:buNone/>
              <a:defRPr sz="2900"/>
            </a:lvl2pPr>
            <a:lvl3pPr marL="946404" indent="0">
              <a:buNone/>
              <a:defRPr sz="2500"/>
            </a:lvl3pPr>
            <a:lvl4pPr marL="1419606" indent="0">
              <a:buNone/>
              <a:defRPr sz="2100"/>
            </a:lvl4pPr>
            <a:lvl5pPr marL="1892808" indent="0">
              <a:buNone/>
              <a:defRPr sz="2100"/>
            </a:lvl5pPr>
            <a:lvl6pPr marL="2366010" indent="0">
              <a:buNone/>
              <a:defRPr sz="2100"/>
            </a:lvl6pPr>
            <a:lvl7pPr marL="2839212" indent="0">
              <a:buNone/>
              <a:defRPr sz="2100"/>
            </a:lvl7pPr>
            <a:lvl8pPr marL="3312414" indent="0">
              <a:buNone/>
              <a:defRPr sz="2100"/>
            </a:lvl8pPr>
            <a:lvl9pPr marL="3785616"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7608700"/>
            <a:ext cx="4320540" cy="1140966"/>
          </a:xfrm>
        </p:spPr>
        <p:txBody>
          <a:bodyPr/>
          <a:lstStyle>
            <a:lvl1pPr marL="0" indent="0">
              <a:buNone/>
              <a:defRPr sz="1400"/>
            </a:lvl1pPr>
            <a:lvl2pPr marL="473202" indent="0">
              <a:buNone/>
              <a:defRPr sz="1200"/>
            </a:lvl2pPr>
            <a:lvl3pPr marL="946404" indent="0">
              <a:buNone/>
              <a:defRPr sz="1000"/>
            </a:lvl3pPr>
            <a:lvl4pPr marL="1419606" indent="0">
              <a:buNone/>
              <a:defRPr sz="900"/>
            </a:lvl4pPr>
            <a:lvl5pPr marL="1892808" indent="0">
              <a:buNone/>
              <a:defRPr sz="900"/>
            </a:lvl5pPr>
            <a:lvl6pPr marL="2366010" indent="0">
              <a:buNone/>
              <a:defRPr sz="900"/>
            </a:lvl6pPr>
            <a:lvl7pPr marL="2839212" indent="0">
              <a:buNone/>
              <a:defRPr sz="900"/>
            </a:lvl7pPr>
            <a:lvl8pPr marL="3312414" indent="0">
              <a:buNone/>
              <a:defRPr sz="900"/>
            </a:lvl8pPr>
            <a:lvl9pPr marL="3785616"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B93286-B587-45A6-B7B0-359FA6CF1C9E}" type="datetime1">
              <a:rPr kumimoji="1" lang="ja-JP" altLang="en-US" smtClean="0"/>
              <a:t>2021/6/2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617752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389325"/>
            <a:ext cx="6480810" cy="1620308"/>
          </a:xfrm>
          <a:prstGeom prst="rect">
            <a:avLst/>
          </a:prstGeom>
        </p:spPr>
        <p:txBody>
          <a:bodyPr vert="horz" lIns="94640" tIns="47320" rIns="94640" bIns="473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268434"/>
            <a:ext cx="6480810" cy="6415971"/>
          </a:xfrm>
          <a:prstGeom prst="rect">
            <a:avLst/>
          </a:prstGeom>
        </p:spPr>
        <p:txBody>
          <a:bodyPr vert="horz" lIns="94640" tIns="47320" rIns="94640" bIns="473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010716"/>
            <a:ext cx="1680210" cy="517598"/>
          </a:xfrm>
          <a:prstGeom prst="rect">
            <a:avLst/>
          </a:prstGeom>
        </p:spPr>
        <p:txBody>
          <a:bodyPr vert="horz" lIns="94640" tIns="47320" rIns="94640" bIns="47320" rtlCol="0" anchor="ctr"/>
          <a:lstStyle>
            <a:lvl1pPr algn="l">
              <a:defRPr sz="1200">
                <a:solidFill>
                  <a:schemeClr val="tx1">
                    <a:tint val="75000"/>
                  </a:schemeClr>
                </a:solidFill>
              </a:defRPr>
            </a:lvl1pPr>
          </a:lstStyle>
          <a:p>
            <a:fld id="{615A1D57-A37F-486E-AA20-8092CD3515A2}" type="datetime1">
              <a:rPr kumimoji="1" lang="ja-JP" altLang="en-US" smtClean="0"/>
              <a:t>2021/6/2</a:t>
            </a:fld>
            <a:endParaRPr kumimoji="1" lang="ja-JP" altLang="en-US"/>
          </a:p>
        </p:txBody>
      </p:sp>
      <p:sp>
        <p:nvSpPr>
          <p:cNvPr id="5" name="フッター プレースホルダー 4"/>
          <p:cNvSpPr>
            <a:spLocks noGrp="1"/>
          </p:cNvSpPr>
          <p:nvPr>
            <p:ph type="ftr" sz="quarter" idx="3"/>
          </p:nvPr>
        </p:nvSpPr>
        <p:spPr>
          <a:xfrm>
            <a:off x="2460309" y="9010716"/>
            <a:ext cx="2280285" cy="517598"/>
          </a:xfrm>
          <a:prstGeom prst="rect">
            <a:avLst/>
          </a:prstGeom>
        </p:spPr>
        <p:txBody>
          <a:bodyPr vert="horz" lIns="94640" tIns="47320" rIns="94640" bIns="473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010716"/>
            <a:ext cx="1680210" cy="517598"/>
          </a:xfrm>
          <a:prstGeom prst="rect">
            <a:avLst/>
          </a:prstGeom>
        </p:spPr>
        <p:txBody>
          <a:bodyPr vert="horz" lIns="94640" tIns="47320" rIns="94640" bIns="47320" rtlCol="0" anchor="ctr"/>
          <a:lstStyle>
            <a:lvl1pPr algn="r">
              <a:defRPr sz="1200">
                <a:solidFill>
                  <a:schemeClr val="tx1">
                    <a:tint val="75000"/>
                  </a:schemeClr>
                </a:solidFill>
              </a:defRPr>
            </a:lvl1p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2368854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46404" rtl="0" eaLnBrk="1" latinLnBrk="0" hangingPunct="1">
        <a:spcBef>
          <a:spcPct val="0"/>
        </a:spcBef>
        <a:buNone/>
        <a:defRPr kumimoji="1" sz="4600" kern="1200">
          <a:solidFill>
            <a:schemeClr val="tx1"/>
          </a:solidFill>
          <a:latin typeface="+mj-lt"/>
          <a:ea typeface="+mj-ea"/>
          <a:cs typeface="+mj-cs"/>
        </a:defRPr>
      </a:lvl1pPr>
    </p:titleStyle>
    <p:bodyStyle>
      <a:lvl1pPr marL="354902" indent="-354902" algn="l" defTabSz="94640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8953" indent="-295751" algn="l" defTabSz="94640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3005" indent="-236601" algn="l" defTabSz="94640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6207"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9409"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02611"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5813"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9015"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22217"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46404" rtl="0" eaLnBrk="1" latinLnBrk="0" hangingPunct="1">
        <a:defRPr kumimoji="1" sz="1900" kern="1200">
          <a:solidFill>
            <a:schemeClr val="tx1"/>
          </a:solidFill>
          <a:latin typeface="+mn-lt"/>
          <a:ea typeface="+mn-ea"/>
          <a:cs typeface="+mn-cs"/>
        </a:defRPr>
      </a:lvl1pPr>
      <a:lvl2pPr marL="473202" algn="l" defTabSz="946404" rtl="0" eaLnBrk="1" latinLnBrk="0" hangingPunct="1">
        <a:defRPr kumimoji="1" sz="1900" kern="1200">
          <a:solidFill>
            <a:schemeClr val="tx1"/>
          </a:solidFill>
          <a:latin typeface="+mn-lt"/>
          <a:ea typeface="+mn-ea"/>
          <a:cs typeface="+mn-cs"/>
        </a:defRPr>
      </a:lvl2pPr>
      <a:lvl3pPr marL="946404" algn="l" defTabSz="946404" rtl="0" eaLnBrk="1" latinLnBrk="0" hangingPunct="1">
        <a:defRPr kumimoji="1" sz="1900" kern="1200">
          <a:solidFill>
            <a:schemeClr val="tx1"/>
          </a:solidFill>
          <a:latin typeface="+mn-lt"/>
          <a:ea typeface="+mn-ea"/>
          <a:cs typeface="+mn-cs"/>
        </a:defRPr>
      </a:lvl3pPr>
      <a:lvl4pPr marL="1419606" algn="l" defTabSz="946404" rtl="0" eaLnBrk="1" latinLnBrk="0" hangingPunct="1">
        <a:defRPr kumimoji="1" sz="1900" kern="1200">
          <a:solidFill>
            <a:schemeClr val="tx1"/>
          </a:solidFill>
          <a:latin typeface="+mn-lt"/>
          <a:ea typeface="+mn-ea"/>
          <a:cs typeface="+mn-cs"/>
        </a:defRPr>
      </a:lvl4pPr>
      <a:lvl5pPr marL="1892808" algn="l" defTabSz="946404" rtl="0" eaLnBrk="1" latinLnBrk="0" hangingPunct="1">
        <a:defRPr kumimoji="1" sz="1900" kern="1200">
          <a:solidFill>
            <a:schemeClr val="tx1"/>
          </a:solidFill>
          <a:latin typeface="+mn-lt"/>
          <a:ea typeface="+mn-ea"/>
          <a:cs typeface="+mn-cs"/>
        </a:defRPr>
      </a:lvl5pPr>
      <a:lvl6pPr marL="2366010" algn="l" defTabSz="946404" rtl="0" eaLnBrk="1" latinLnBrk="0" hangingPunct="1">
        <a:defRPr kumimoji="1" sz="1900" kern="1200">
          <a:solidFill>
            <a:schemeClr val="tx1"/>
          </a:solidFill>
          <a:latin typeface="+mn-lt"/>
          <a:ea typeface="+mn-ea"/>
          <a:cs typeface="+mn-cs"/>
        </a:defRPr>
      </a:lvl6pPr>
      <a:lvl7pPr marL="2839212" algn="l" defTabSz="946404" rtl="0" eaLnBrk="1" latinLnBrk="0" hangingPunct="1">
        <a:defRPr kumimoji="1" sz="1900" kern="1200">
          <a:solidFill>
            <a:schemeClr val="tx1"/>
          </a:solidFill>
          <a:latin typeface="+mn-lt"/>
          <a:ea typeface="+mn-ea"/>
          <a:cs typeface="+mn-cs"/>
        </a:defRPr>
      </a:lvl7pPr>
      <a:lvl8pPr marL="3312414" algn="l" defTabSz="946404" rtl="0" eaLnBrk="1" latinLnBrk="0" hangingPunct="1">
        <a:defRPr kumimoji="1" sz="1900" kern="1200">
          <a:solidFill>
            <a:schemeClr val="tx1"/>
          </a:solidFill>
          <a:latin typeface="+mn-lt"/>
          <a:ea typeface="+mn-ea"/>
          <a:cs typeface="+mn-cs"/>
        </a:defRPr>
      </a:lvl8pPr>
      <a:lvl9pPr marL="3785616" algn="l" defTabSz="94640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6612" y="700426"/>
            <a:ext cx="6480720" cy="424282"/>
          </a:xfrm>
          <a:prstGeom prst="round2DiagRect">
            <a:avLst/>
          </a:prstGeom>
          <a:noFill/>
          <a:ln w="79375" cmpd="dbl">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ctr" anchorCtr="1" compatLnSpc="1">
            <a:prstTxWarp prst="textNoShape">
              <a:avLst/>
            </a:prstTxWarp>
          </a:bodyPr>
          <a:lstStyle/>
          <a:p>
            <a:pPr lvl="0" algn="ctr"/>
            <a:r>
              <a:rPr lang="ja-JP" altLang="en-US" sz="2000" b="1" dirty="0">
                <a:latin typeface="メイリオ" pitchFamily="50" charset="-128"/>
                <a:ea typeface="メイリオ" pitchFamily="50" charset="-128"/>
                <a:cs typeface="メイリオ" pitchFamily="50" charset="-128"/>
              </a:rPr>
              <a:t>私立の小中学校等に通う児童生徒</a:t>
            </a:r>
            <a:r>
              <a:rPr lang="ja-JP" altLang="en-US" sz="2000" b="1" dirty="0" smtClean="0">
                <a:latin typeface="メイリオ" pitchFamily="50" charset="-128"/>
                <a:ea typeface="メイリオ" pitchFamily="50" charset="-128"/>
                <a:cs typeface="メイリオ" pitchFamily="50" charset="-128"/>
              </a:rPr>
              <a:t>への</a:t>
            </a:r>
            <a:r>
              <a:rPr lang="ja-JP" altLang="en-US" sz="2000" b="1" dirty="0">
                <a:latin typeface="メイリオ" pitchFamily="50" charset="-128"/>
                <a:ea typeface="メイリオ" pitchFamily="50" charset="-128"/>
                <a:cs typeface="メイリオ" pitchFamily="50" charset="-128"/>
              </a:rPr>
              <a:t>補助金</a:t>
            </a:r>
            <a:r>
              <a:rPr lang="ja-JP" altLang="en-US" sz="2000" b="1" dirty="0" smtClean="0">
                <a:latin typeface="ＭＳ Ｐゴシック" panose="020B0600070205080204" pitchFamily="50" charset="-128"/>
                <a:ea typeface="ＭＳ Ｐゴシック" panose="020B0600070205080204" pitchFamily="50" charset="-128"/>
                <a:cs typeface="メイリオ" pitchFamily="50" charset="-128"/>
              </a:rPr>
              <a:t>について</a:t>
            </a:r>
            <a:endParaRPr lang="en-US" altLang="ja-JP" sz="2000" b="1" dirty="0" smtClean="0">
              <a:latin typeface="ＭＳ Ｐゴシック" panose="020B0600070205080204" pitchFamily="50" charset="-128"/>
              <a:ea typeface="ＭＳ Ｐゴシック" panose="020B0600070205080204" pitchFamily="50" charset="-128"/>
              <a:cs typeface="メイリオ" pitchFamily="50" charset="-128"/>
            </a:endParaRPr>
          </a:p>
        </p:txBody>
      </p:sp>
      <p:grpSp>
        <p:nvGrpSpPr>
          <p:cNvPr id="15" name="グループ化 14"/>
          <p:cNvGrpSpPr/>
          <p:nvPr/>
        </p:nvGrpSpPr>
        <p:grpSpPr>
          <a:xfrm>
            <a:off x="274609" y="1309745"/>
            <a:ext cx="6852052" cy="350107"/>
            <a:chOff x="358405" y="1547069"/>
            <a:chExt cx="6704066" cy="339401"/>
          </a:xfrm>
        </p:grpSpPr>
        <p:grpSp>
          <p:nvGrpSpPr>
            <p:cNvPr id="13" name="グループ化 12"/>
            <p:cNvGrpSpPr/>
            <p:nvPr/>
          </p:nvGrpSpPr>
          <p:grpSpPr>
            <a:xfrm>
              <a:off x="358405" y="1581236"/>
              <a:ext cx="6533751" cy="238250"/>
              <a:chOff x="358405" y="1581236"/>
              <a:chExt cx="6533751" cy="238250"/>
            </a:xfrm>
          </p:grpSpPr>
          <p:sp>
            <p:nvSpPr>
              <p:cNvPr id="9" name="Line 6"/>
              <p:cNvSpPr>
                <a:spLocks noChangeShapeType="1"/>
              </p:cNvSpPr>
              <p:nvPr/>
            </p:nvSpPr>
            <p:spPr bwMode="auto">
              <a:xfrm>
                <a:off x="358405" y="1765575"/>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0" name="AutoShape 7"/>
              <p:cNvSpPr>
                <a:spLocks noChangeArrowheads="1"/>
              </p:cNvSpPr>
              <p:nvPr/>
            </p:nvSpPr>
            <p:spPr bwMode="auto">
              <a:xfrm>
                <a:off x="360090" y="1581236"/>
                <a:ext cx="1359013"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solidFill>
                      <a:schemeClr val="bg1"/>
                    </a:solidFill>
                    <a:latin typeface="Arial" pitchFamily="34" charset="0"/>
                    <a:ea typeface="ＭＳ Ｐゴシック" pitchFamily="50" charset="-128"/>
                    <a:cs typeface="ＭＳ Ｐゴシック" pitchFamily="50" charset="-128"/>
                  </a:rPr>
                  <a:t>制度概要</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11" name="Rectangle 8"/>
            <p:cNvSpPr>
              <a:spLocks noChangeArrowheads="1"/>
            </p:cNvSpPr>
            <p:nvPr/>
          </p:nvSpPr>
          <p:spPr bwMode="auto">
            <a:xfrm>
              <a:off x="1719243" y="1547069"/>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　この補助金は、</a:t>
              </a:r>
              <a:r>
                <a:rPr lang="ja-JP" altLang="en-US" sz="1000" b="1" dirty="0" smtClean="0">
                  <a:latin typeface="ＭＳ ゴシック" pitchFamily="49" charset="-128"/>
                  <a:ea typeface="ＭＳ ゴシック" pitchFamily="49" charset="-128"/>
                  <a:cs typeface="ＭＳ Ｐゴシック" pitchFamily="50" charset="-128"/>
                </a:rPr>
                <a:t>返済</a:t>
              </a:r>
              <a:r>
                <a:rPr kumimoji="1" lang="ja-JP" altLang="en-US" sz="10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の必要はありません。</a:t>
              </a: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12" name="テキスト ボックス 11"/>
          <p:cNvSpPr txBox="1"/>
          <p:nvPr/>
        </p:nvSpPr>
        <p:spPr>
          <a:xfrm>
            <a:off x="306612" y="1590324"/>
            <a:ext cx="6417864" cy="642933"/>
          </a:xfrm>
          <a:prstGeom prst="rect">
            <a:avLst/>
          </a:prstGeom>
          <a:noFill/>
        </p:spPr>
        <p:txBody>
          <a:bodyPr wrap="square" rtlCol="0">
            <a:spAutoFit/>
          </a:bodyPr>
          <a:lstStyle/>
          <a:p>
            <a:pPr>
              <a:lnSpc>
                <a:spcPts val="1500"/>
              </a:lnSpc>
            </a:pPr>
            <a:r>
              <a:rPr lang="ja-JP" altLang="en-US" sz="1050" dirty="0" smtClean="0">
                <a:latin typeface="+mj-ea"/>
                <a:ea typeface="+mj-ea"/>
              </a:rPr>
              <a:t>　</a:t>
            </a:r>
            <a:r>
              <a:rPr lang="ja-JP" altLang="en-US" sz="1000" dirty="0" smtClean="0">
                <a:latin typeface="+mj-ea"/>
                <a:ea typeface="+mj-ea"/>
              </a:rPr>
              <a:t>私立の小中学校等に在学する低所得世帯に属する児童生徒の教育に係る経済的負担を軽減するため、補助金</a:t>
            </a:r>
            <a:r>
              <a:rPr lang="ja-JP" altLang="en-US" sz="1000" dirty="0" smtClean="0">
                <a:latin typeface="+mj-ea"/>
              </a:rPr>
              <a:t>を支給します。</a:t>
            </a:r>
            <a:r>
              <a:rPr lang="ja-JP" altLang="en-US" sz="1000" dirty="0" smtClean="0">
                <a:latin typeface="+mj-ea"/>
                <a:ea typeface="+mj-ea"/>
              </a:rPr>
              <a:t>補助金の受給を希望される</a:t>
            </a:r>
            <a:r>
              <a:rPr lang="ja-JP" altLang="ja-JP" sz="1000" dirty="0" smtClean="0">
                <a:latin typeface="+mj-ea"/>
                <a:ea typeface="+mj-ea"/>
              </a:rPr>
              <a:t>方は</a:t>
            </a:r>
            <a:r>
              <a:rPr lang="ja-JP" altLang="en-US" sz="1000" dirty="0" smtClean="0">
                <a:latin typeface="+mj-ea"/>
                <a:ea typeface="+mj-ea"/>
              </a:rPr>
              <a:t>、</a:t>
            </a:r>
            <a:r>
              <a:rPr lang="ja-JP" altLang="en-US" sz="1000" dirty="0">
                <a:latin typeface="+mj-ea"/>
                <a:ea typeface="+mj-ea"/>
              </a:rPr>
              <a:t>申請書</a:t>
            </a:r>
            <a:r>
              <a:rPr lang="ja-JP" altLang="en-US" sz="1000" dirty="0" smtClean="0">
                <a:latin typeface="+mj-ea"/>
                <a:ea typeface="+mj-ea"/>
              </a:rPr>
              <a:t>に必要事項を記入し、下記「申請に必要な書類」を添えて、</a:t>
            </a:r>
            <a:r>
              <a:rPr lang="ja-JP" altLang="en-US" sz="1000" b="1" dirty="0" smtClean="0">
                <a:latin typeface="+mj-ea"/>
                <a:ea typeface="+mj-ea"/>
              </a:rPr>
              <a:t>学校が定める期限までに学校事務室に提出</a:t>
            </a:r>
            <a:r>
              <a:rPr lang="ja-JP" altLang="en-US" sz="1000" b="1" dirty="0">
                <a:latin typeface="+mj-ea"/>
                <a:ea typeface="+mj-ea"/>
              </a:rPr>
              <a:t>してください</a:t>
            </a:r>
            <a:r>
              <a:rPr lang="ja-JP" altLang="en-US" sz="1000" b="1" dirty="0" smtClean="0">
                <a:latin typeface="+mj-ea"/>
                <a:ea typeface="+mj-ea"/>
              </a:rPr>
              <a:t>。</a:t>
            </a:r>
            <a:endParaRPr lang="ja-JP" altLang="en-US" sz="1000" b="1" dirty="0">
              <a:latin typeface="+mj-ea"/>
              <a:ea typeface="+mj-ea"/>
            </a:endParaRPr>
          </a:p>
        </p:txBody>
      </p:sp>
      <p:sp>
        <p:nvSpPr>
          <p:cNvPr id="27" name="テキスト ボックス 26"/>
          <p:cNvSpPr txBox="1"/>
          <p:nvPr/>
        </p:nvSpPr>
        <p:spPr>
          <a:xfrm>
            <a:off x="331737" y="2570109"/>
            <a:ext cx="6748787" cy="3123932"/>
          </a:xfrm>
          <a:prstGeom prst="rect">
            <a:avLst/>
          </a:prstGeom>
          <a:noFill/>
        </p:spPr>
        <p:txBody>
          <a:bodyPr wrap="square" rtlCol="0">
            <a:spAutoFit/>
          </a:bodyPr>
          <a:lstStyle>
            <a:defPPr>
              <a:defRPr lang="ja-JP"/>
            </a:defPPr>
            <a:lvl1pPr>
              <a:defRPr sz="1050">
                <a:latin typeface="+mj-ea"/>
                <a:ea typeface="+mj-ea"/>
              </a:defRPr>
            </a:lvl1pPr>
          </a:lstStyle>
          <a:p>
            <a:pPr>
              <a:lnSpc>
                <a:spcPts val="1500"/>
              </a:lnSpc>
            </a:pPr>
            <a:r>
              <a:rPr lang="ja-JP" altLang="en-US" sz="1000" dirty="0" smtClean="0"/>
              <a:t>次</a:t>
            </a:r>
            <a:r>
              <a:rPr lang="ja-JP" altLang="en-US" sz="1000" dirty="0"/>
              <a:t>の</a:t>
            </a:r>
            <a:r>
              <a:rPr lang="ja-JP" altLang="en-US" sz="1000" dirty="0" smtClean="0"/>
              <a:t>①か</a:t>
            </a:r>
            <a:r>
              <a:rPr lang="ja-JP" altLang="en-US" sz="1000" dirty="0"/>
              <a:t>ら</a:t>
            </a:r>
            <a:r>
              <a:rPr lang="ja-JP" altLang="en-US" sz="1000" dirty="0" smtClean="0"/>
              <a:t>⑥の</a:t>
            </a:r>
            <a:r>
              <a:rPr lang="ja-JP" altLang="en-US" sz="1000" dirty="0"/>
              <a:t>要件を、</a:t>
            </a:r>
            <a:r>
              <a:rPr lang="ja-JP" altLang="en-US" sz="1000" b="1" u="sng" dirty="0" smtClean="0"/>
              <a:t>すべて満たしている必要があります。</a:t>
            </a:r>
            <a:endParaRPr lang="ja-JP" altLang="ja-JP" sz="1000" b="1" u="sng" dirty="0"/>
          </a:p>
          <a:p>
            <a:pPr>
              <a:lnSpc>
                <a:spcPts val="1500"/>
              </a:lnSpc>
            </a:pPr>
            <a:r>
              <a:rPr lang="ja-JP" altLang="ja-JP" sz="1000" dirty="0"/>
              <a:t>①　</a:t>
            </a:r>
            <a:r>
              <a:rPr lang="ja-JP" altLang="en-US" sz="1000" dirty="0" smtClean="0"/>
              <a:t>児童生徒が</a:t>
            </a:r>
            <a:r>
              <a:rPr lang="ja-JP" altLang="en-US" sz="1000" u="sng" dirty="0" smtClean="0"/>
              <a:t>７月１日時点</a:t>
            </a:r>
            <a:r>
              <a:rPr lang="ja-JP" altLang="en-US" sz="1000" dirty="0" smtClean="0"/>
              <a:t>で、大阪府内の私立小学校・中学校・中等教育学校（前期課程）のいずれかに在学していること。</a:t>
            </a:r>
            <a:endParaRPr lang="en-US" altLang="ja-JP" sz="1000" dirty="0" smtClean="0"/>
          </a:p>
          <a:p>
            <a:pPr>
              <a:lnSpc>
                <a:spcPts val="1500"/>
              </a:lnSpc>
            </a:pPr>
            <a:r>
              <a:rPr lang="ja-JP" altLang="en-US" sz="1000" dirty="0" smtClean="0"/>
              <a:t>②　</a:t>
            </a:r>
            <a:r>
              <a:rPr lang="ja-JP" altLang="ja-JP" sz="1000" b="1" u="sng" dirty="0"/>
              <a:t>保護者</a:t>
            </a:r>
            <a:r>
              <a:rPr lang="ja-JP" altLang="en-US" sz="1000" b="1" u="sng" dirty="0" smtClean="0"/>
              <a:t>等全員</a:t>
            </a:r>
            <a:r>
              <a:rPr lang="ja-JP" altLang="en-US" sz="800" u="sng" dirty="0" smtClean="0"/>
              <a:t>（</a:t>
            </a:r>
            <a:r>
              <a:rPr lang="en-US" altLang="ja-JP" sz="800" u="sng" dirty="0" smtClean="0"/>
              <a:t>※</a:t>
            </a:r>
            <a:r>
              <a:rPr lang="ja-JP" altLang="en-US" sz="800" u="sng" dirty="0" smtClean="0"/>
              <a:t>１）</a:t>
            </a:r>
            <a:r>
              <a:rPr lang="ja-JP" altLang="en-US" sz="1000" b="1" u="sng" dirty="0" smtClean="0"/>
              <a:t>の年収合計が約４００万円未満</a:t>
            </a:r>
            <a:r>
              <a:rPr lang="ja-JP" altLang="en-US" sz="900" b="1" u="sng" dirty="0" smtClean="0"/>
              <a:t>（年収はあくまでめやすです）</a:t>
            </a:r>
            <a:r>
              <a:rPr lang="ja-JP" altLang="en-US" sz="1000" b="1" u="sng" dirty="0" smtClean="0"/>
              <a:t>の世帯</a:t>
            </a:r>
            <a:r>
              <a:rPr lang="ja-JP" altLang="en-US" sz="800" dirty="0" smtClean="0"/>
              <a:t>（</a:t>
            </a:r>
            <a:r>
              <a:rPr lang="en-US" altLang="ja-JP" sz="800" dirty="0" smtClean="0"/>
              <a:t>※</a:t>
            </a:r>
            <a:r>
              <a:rPr lang="ja-JP" altLang="en-US" sz="800" dirty="0" smtClean="0"/>
              <a:t>２）</a:t>
            </a:r>
            <a:r>
              <a:rPr lang="ja-JP" altLang="en-US" sz="1000" b="1" dirty="0" smtClean="0"/>
              <a:t>であること。</a:t>
            </a:r>
            <a:endParaRPr lang="en-US" altLang="ja-JP" sz="1000" b="1" dirty="0" smtClean="0"/>
          </a:p>
          <a:p>
            <a:pPr>
              <a:lnSpc>
                <a:spcPts val="1500"/>
              </a:lnSpc>
            </a:pPr>
            <a:r>
              <a:rPr lang="ja-JP" altLang="en-US" sz="1000" dirty="0" smtClean="0"/>
              <a:t>　　　</a:t>
            </a:r>
            <a:endParaRPr lang="en-US" altLang="ja-JP" sz="1000" dirty="0" smtClean="0"/>
          </a:p>
          <a:p>
            <a:pPr>
              <a:lnSpc>
                <a:spcPts val="1500"/>
              </a:lnSpc>
            </a:pPr>
            <a:endParaRPr lang="en-US" altLang="ja-JP" sz="1000" dirty="0" smtClean="0"/>
          </a:p>
          <a:p>
            <a:pPr>
              <a:lnSpc>
                <a:spcPts val="1500"/>
              </a:lnSpc>
            </a:pPr>
            <a:endParaRPr lang="en-US" altLang="ja-JP" sz="1000" dirty="0"/>
          </a:p>
          <a:p>
            <a:pPr>
              <a:lnSpc>
                <a:spcPts val="1500"/>
              </a:lnSpc>
            </a:pPr>
            <a:r>
              <a:rPr lang="ja-JP" altLang="en-US" sz="1000" dirty="0" smtClean="0"/>
              <a:t>③　児童生徒が、贈与税が非課税とされる祖父母等か</a:t>
            </a:r>
            <a:r>
              <a:rPr lang="ja-JP" altLang="en-US" sz="1000" dirty="0"/>
              <a:t>ら</a:t>
            </a:r>
            <a:r>
              <a:rPr lang="ja-JP" altLang="en-US" sz="1000" dirty="0" smtClean="0"/>
              <a:t>の教育資金の一括贈与を受けていないこと。</a:t>
            </a:r>
            <a:endParaRPr lang="en-US" altLang="ja-JP" sz="1000" dirty="0" smtClean="0"/>
          </a:p>
          <a:p>
            <a:pPr marL="180975" indent="-180975">
              <a:lnSpc>
                <a:spcPts val="1500"/>
              </a:lnSpc>
            </a:pPr>
            <a:r>
              <a:rPr lang="ja-JP" altLang="en-US" sz="1000" dirty="0" smtClean="0"/>
              <a:t>④　児童生徒の保護者等の</a:t>
            </a:r>
            <a:r>
              <a:rPr lang="ja-JP" altLang="en-US" sz="1000" u="sng" dirty="0" smtClean="0"/>
              <a:t>資産保有額</a:t>
            </a:r>
            <a:r>
              <a:rPr lang="ja-JP" altLang="en-US" sz="800" u="sng" dirty="0"/>
              <a:t>（</a:t>
            </a:r>
            <a:r>
              <a:rPr lang="en-US" altLang="ja-JP" sz="800" u="sng" dirty="0" smtClean="0"/>
              <a:t>※</a:t>
            </a:r>
            <a:r>
              <a:rPr lang="ja-JP" altLang="en-US" sz="800" u="sng" dirty="0" smtClean="0"/>
              <a:t>詳細は裏面）</a:t>
            </a:r>
            <a:r>
              <a:rPr lang="ja-JP" altLang="en-US" sz="1000" u="sng" dirty="0" smtClean="0"/>
              <a:t>の合計が６００万円以下</a:t>
            </a:r>
            <a:r>
              <a:rPr lang="ja-JP" altLang="en-US" sz="1000" dirty="0" smtClean="0"/>
              <a:t>であること。</a:t>
            </a:r>
            <a:endParaRPr lang="en-US" altLang="ja-JP" sz="1000" dirty="0" smtClean="0"/>
          </a:p>
          <a:p>
            <a:pPr marL="180975" indent="-180975">
              <a:lnSpc>
                <a:spcPts val="1500"/>
              </a:lnSpc>
            </a:pPr>
            <a:r>
              <a:rPr lang="ja-JP" altLang="en-US" sz="1000" dirty="0" smtClean="0"/>
              <a:t>⑤　児童生徒の保護者等が、申請書に付随する誓約書を提出すること。</a:t>
            </a:r>
            <a:endParaRPr lang="en-US" altLang="ja-JP" sz="1000" dirty="0" smtClean="0"/>
          </a:p>
          <a:p>
            <a:pPr marL="180975" indent="-180975"/>
            <a:r>
              <a:rPr lang="ja-JP" altLang="en-US" sz="1000" dirty="0" smtClean="0"/>
              <a:t>⑥　児童生徒の保護者等が、この補助金に付随する実態把握のためのアンケート調査及びヒアリング調査に協力すること。</a:t>
            </a:r>
            <a:endParaRPr lang="en-US" altLang="ja-JP" sz="1000" dirty="0" smtClean="0"/>
          </a:p>
          <a:p>
            <a:endParaRPr lang="en-US" altLang="ja-JP" sz="800" dirty="0" smtClean="0"/>
          </a:p>
          <a:p>
            <a:r>
              <a:rPr lang="en-US" altLang="ja-JP" sz="800" dirty="0" smtClean="0"/>
              <a:t>※</a:t>
            </a:r>
            <a:r>
              <a:rPr lang="ja-JP" altLang="en-US" sz="800" dirty="0" smtClean="0"/>
              <a:t>１　保護者等とは、以下に該当する全ての方です。</a:t>
            </a:r>
            <a:endParaRPr lang="en-US" altLang="ja-JP" sz="800" dirty="0" smtClean="0"/>
          </a:p>
          <a:p>
            <a:r>
              <a:rPr lang="ja-JP" altLang="en-US" sz="800" dirty="0"/>
              <a:t>　</a:t>
            </a:r>
            <a:r>
              <a:rPr lang="ja-JP" altLang="en-US" sz="800" dirty="0" smtClean="0"/>
              <a:t>　　① 親権者（親権者がいない場合は、未成年後見人又は児童生徒の生計を維持する者） </a:t>
            </a:r>
            <a:endParaRPr lang="en-US" altLang="ja-JP" sz="800" dirty="0" smtClean="0"/>
          </a:p>
          <a:p>
            <a:r>
              <a:rPr lang="ja-JP" altLang="en-US" sz="800" dirty="0"/>
              <a:t>　</a:t>
            </a:r>
            <a:r>
              <a:rPr lang="ja-JP" altLang="en-US" sz="800" dirty="0" smtClean="0"/>
              <a:t>　　② </a:t>
            </a:r>
            <a:r>
              <a:rPr lang="ja-JP" altLang="en-US" sz="800" dirty="0"/>
              <a:t>児童</a:t>
            </a:r>
            <a:r>
              <a:rPr lang="ja-JP" altLang="en-US" sz="800" dirty="0" smtClean="0"/>
              <a:t>生徒と</a:t>
            </a:r>
            <a:r>
              <a:rPr lang="ja-JP" altLang="en-US" sz="800" dirty="0"/>
              <a:t>同居</a:t>
            </a:r>
            <a:r>
              <a:rPr lang="ja-JP" altLang="en-US" sz="800"/>
              <a:t>する</a:t>
            </a:r>
            <a:r>
              <a:rPr lang="ja-JP" altLang="en-US" sz="800" smtClean="0"/>
              <a:t>祖父母</a:t>
            </a:r>
            <a:endParaRPr lang="en-US" altLang="ja-JP" sz="800" dirty="0" smtClean="0"/>
          </a:p>
          <a:p>
            <a:r>
              <a:rPr lang="ja-JP" altLang="en-US" sz="800" dirty="0"/>
              <a:t>　</a:t>
            </a:r>
            <a:r>
              <a:rPr lang="ja-JP" altLang="en-US" sz="800" dirty="0" smtClean="0"/>
              <a:t>　　③ </a:t>
            </a:r>
            <a:r>
              <a:rPr lang="ja-JP" altLang="en-US" sz="800" dirty="0"/>
              <a:t>①②の者と同等程度又は同等程度以上に授業料を負担する者がいる場合</a:t>
            </a:r>
            <a:r>
              <a:rPr lang="ja-JP" altLang="en-US" sz="800" dirty="0" smtClean="0"/>
              <a:t>にあっては</a:t>
            </a:r>
            <a:r>
              <a:rPr lang="ja-JP" altLang="en-US" sz="800" dirty="0"/>
              <a:t>、当該</a:t>
            </a:r>
            <a:r>
              <a:rPr lang="ja-JP" altLang="en-US" sz="800" dirty="0" smtClean="0"/>
              <a:t>負担する者</a:t>
            </a:r>
            <a:endParaRPr lang="ja-JP" altLang="en-US" sz="900" dirty="0"/>
          </a:p>
          <a:p>
            <a:r>
              <a:rPr lang="en-US" altLang="ja-JP" sz="800" dirty="0" smtClean="0"/>
              <a:t>※</a:t>
            </a:r>
            <a:r>
              <a:rPr lang="ja-JP" altLang="en-US" sz="800" dirty="0"/>
              <a:t>２　</a:t>
            </a:r>
            <a:r>
              <a:rPr lang="ja-JP" altLang="en-US" sz="800" dirty="0" smtClean="0"/>
              <a:t>「年収合計が約</a:t>
            </a:r>
            <a:r>
              <a:rPr lang="en-US" altLang="ja-JP" sz="800" dirty="0" smtClean="0"/>
              <a:t>400</a:t>
            </a:r>
            <a:r>
              <a:rPr lang="ja-JP" altLang="en-US" sz="800" dirty="0" smtClean="0"/>
              <a:t>万円未満の世帯」とは</a:t>
            </a:r>
            <a:r>
              <a:rPr lang="ja-JP" altLang="en-US" sz="800" dirty="0"/>
              <a:t>、父母、扶養親族が高校生未満の子どものみの世帯のめ</a:t>
            </a:r>
            <a:r>
              <a:rPr lang="ja-JP" altLang="en-US" sz="800" dirty="0" err="1" smtClean="0"/>
              <a:t>やすです</a:t>
            </a:r>
            <a:r>
              <a:rPr lang="ja-JP" altLang="en-US" sz="800" dirty="0" smtClean="0"/>
              <a:t>。家族</a:t>
            </a:r>
            <a:r>
              <a:rPr lang="ja-JP" altLang="en-US" sz="800" dirty="0"/>
              <a:t>構成などに</a:t>
            </a:r>
            <a:r>
              <a:rPr lang="ja-JP" altLang="en-US" sz="800" dirty="0" smtClean="0"/>
              <a:t>より変わります</a:t>
            </a:r>
            <a:r>
              <a:rPr lang="ja-JP" altLang="en-US" sz="800" dirty="0"/>
              <a:t>。</a:t>
            </a:r>
          </a:p>
          <a:p>
            <a:r>
              <a:rPr lang="ja-JP" altLang="en-US" sz="800" dirty="0" smtClean="0"/>
              <a:t>　　　所得</a:t>
            </a:r>
            <a:r>
              <a:rPr lang="ja-JP" altLang="en-US" sz="800" dirty="0"/>
              <a:t>金額には、源泉分離課税の対象となる所得も</a:t>
            </a:r>
            <a:r>
              <a:rPr lang="ja-JP" altLang="en-US" sz="800" dirty="0" smtClean="0"/>
              <a:t>含みます。ただし、所得に損失が発生している場合は、</a:t>
            </a:r>
            <a:r>
              <a:rPr lang="ja-JP" altLang="en-US" sz="800" dirty="0"/>
              <a:t>当該</a:t>
            </a:r>
            <a:r>
              <a:rPr lang="ja-JP" altLang="en-US" sz="800" dirty="0" smtClean="0"/>
              <a:t>所得を０円</a:t>
            </a:r>
            <a:r>
              <a:rPr lang="ja-JP" altLang="en-US" sz="800" dirty="0"/>
              <a:t>として計算します</a:t>
            </a:r>
            <a:r>
              <a:rPr lang="ja-JP" altLang="en-US" sz="800" dirty="0" smtClean="0"/>
              <a:t>。また、</a:t>
            </a:r>
            <a:endParaRPr lang="en-US" altLang="ja-JP" sz="800" dirty="0" smtClean="0"/>
          </a:p>
          <a:p>
            <a:r>
              <a:rPr lang="ja-JP" altLang="en-US" sz="800" dirty="0"/>
              <a:t>　</a:t>
            </a:r>
            <a:r>
              <a:rPr lang="ja-JP" altLang="en-US" sz="800" dirty="0" smtClean="0"/>
              <a:t>　　雑損失以外の繰越</a:t>
            </a:r>
            <a:r>
              <a:rPr lang="ja-JP" altLang="en-US" sz="800" dirty="0"/>
              <a:t>控除の適用がある場合、当該繰越控除の適用がなかったこととして計算します</a:t>
            </a:r>
            <a:r>
              <a:rPr lang="ja-JP" altLang="en-US" sz="800" dirty="0" smtClean="0"/>
              <a:t>。なお、令和２年</a:t>
            </a:r>
            <a:r>
              <a:rPr lang="ja-JP" altLang="en-US" sz="800" dirty="0"/>
              <a:t>１月</a:t>
            </a:r>
            <a:r>
              <a:rPr lang="ja-JP" altLang="en-US" sz="800" dirty="0" smtClean="0"/>
              <a:t>～１２月の</a:t>
            </a:r>
            <a:r>
              <a:rPr lang="ja-JP" altLang="en-US" sz="800" dirty="0"/>
              <a:t>間</a:t>
            </a:r>
            <a:r>
              <a:rPr lang="ja-JP" altLang="en-US" sz="800" dirty="0" smtClean="0"/>
              <a:t>において課税</a:t>
            </a:r>
            <a:endParaRPr lang="en-US" altLang="ja-JP" sz="800" dirty="0" smtClean="0"/>
          </a:p>
          <a:p>
            <a:r>
              <a:rPr lang="ja-JP" altLang="en-US" sz="800" dirty="0"/>
              <a:t>　</a:t>
            </a:r>
            <a:r>
              <a:rPr lang="ja-JP" altLang="en-US" sz="800" dirty="0" smtClean="0"/>
              <a:t>　　証明書</a:t>
            </a:r>
            <a:r>
              <a:rPr lang="ja-JP" altLang="en-US" sz="800" dirty="0"/>
              <a:t>に</a:t>
            </a:r>
            <a:r>
              <a:rPr lang="ja-JP" altLang="en-US" sz="800" dirty="0" smtClean="0"/>
              <a:t>含まれて</a:t>
            </a:r>
            <a:r>
              <a:rPr lang="ja-JP" altLang="en-US" sz="800" dirty="0"/>
              <a:t>いない日本国外での収入がある場合は、当該収入についても判定に当たって勘案します</a:t>
            </a:r>
            <a:r>
              <a:rPr lang="ja-JP" altLang="en-US" sz="800" dirty="0" smtClean="0"/>
              <a:t>。</a:t>
            </a:r>
            <a:endParaRPr lang="ja-JP" altLang="en-US" sz="800" dirty="0"/>
          </a:p>
        </p:txBody>
      </p:sp>
      <p:sp>
        <p:nvSpPr>
          <p:cNvPr id="70" name="テキスト ボックス 69"/>
          <p:cNvSpPr txBox="1"/>
          <p:nvPr/>
        </p:nvSpPr>
        <p:spPr>
          <a:xfrm>
            <a:off x="298597" y="5858184"/>
            <a:ext cx="6799038" cy="861774"/>
          </a:xfrm>
          <a:prstGeom prst="rect">
            <a:avLst/>
          </a:prstGeom>
          <a:noFill/>
        </p:spPr>
        <p:txBody>
          <a:bodyPr wrap="square" rtlCol="0">
            <a:spAutoFit/>
          </a:bodyPr>
          <a:lstStyle>
            <a:defPPr>
              <a:defRPr lang="ja-JP"/>
            </a:defPPr>
            <a:lvl1pPr>
              <a:defRPr sz="1050">
                <a:latin typeface="+mj-ea"/>
                <a:ea typeface="+mj-ea"/>
              </a:defRPr>
            </a:lvl1pPr>
          </a:lstStyle>
          <a:p>
            <a:pPr>
              <a:lnSpc>
                <a:spcPts val="1500"/>
              </a:lnSpc>
            </a:pPr>
            <a:r>
              <a:rPr lang="ja-JP" altLang="en-US" sz="1000" b="1" dirty="0" smtClean="0"/>
              <a:t>児童生徒１人あたり年間１０万円を支給します。</a:t>
            </a:r>
            <a:endParaRPr lang="en-US" altLang="ja-JP" sz="1000" b="1" dirty="0" smtClean="0"/>
          </a:p>
          <a:p>
            <a:pPr>
              <a:lnSpc>
                <a:spcPts val="1500"/>
              </a:lnSpc>
            </a:pPr>
            <a:r>
              <a:rPr lang="ja-JP" altLang="en-US" sz="1000" dirty="0" smtClean="0"/>
              <a:t>　</a:t>
            </a:r>
            <a:r>
              <a:rPr lang="en-US" altLang="ja-JP" sz="1000" dirty="0" smtClean="0"/>
              <a:t>※</a:t>
            </a:r>
            <a:r>
              <a:rPr lang="ja-JP" altLang="en-US" sz="1000" dirty="0" smtClean="0"/>
              <a:t>この補助金は、</a:t>
            </a:r>
            <a:r>
              <a:rPr lang="ja-JP" altLang="en-US" sz="1000" u="sng" dirty="0" smtClean="0"/>
              <a:t>児童生徒に代わって学校が受領し、原則授業料との相殺を行います。</a:t>
            </a:r>
            <a:endParaRPr lang="en-US" altLang="ja-JP" sz="1000" u="sng" dirty="0" smtClean="0"/>
          </a:p>
          <a:p>
            <a:pPr>
              <a:lnSpc>
                <a:spcPts val="1500"/>
              </a:lnSpc>
            </a:pPr>
            <a:r>
              <a:rPr lang="ja-JP" altLang="en-US" sz="1000" dirty="0"/>
              <a:t>　</a:t>
            </a:r>
            <a:r>
              <a:rPr lang="en-US" altLang="ja-JP" sz="1000" dirty="0" smtClean="0"/>
              <a:t>※</a:t>
            </a:r>
            <a:r>
              <a:rPr lang="ja-JP" altLang="en-US" sz="1000" dirty="0" smtClean="0"/>
              <a:t>小学校１年生から６年生、中学校等の１年生から３年生までの全学年が対象となります。</a:t>
            </a:r>
            <a:endParaRPr lang="en-US" altLang="ja-JP" sz="1000" dirty="0" smtClean="0"/>
          </a:p>
          <a:p>
            <a:pPr>
              <a:lnSpc>
                <a:spcPts val="1500"/>
              </a:lnSpc>
            </a:pPr>
            <a:r>
              <a:rPr lang="ja-JP" altLang="en-US" sz="1000" dirty="0"/>
              <a:t>　</a:t>
            </a:r>
            <a:r>
              <a:rPr lang="en-US" altLang="ja-JP" sz="1000" dirty="0" smtClean="0"/>
              <a:t>※</a:t>
            </a:r>
            <a:r>
              <a:rPr lang="ja-JP" altLang="en-US" sz="1000" dirty="0" smtClean="0"/>
              <a:t>授業料の</a:t>
            </a:r>
            <a:r>
              <a:rPr lang="ja-JP" altLang="en-US" sz="1000" dirty="0"/>
              <a:t>金額</a:t>
            </a:r>
            <a:r>
              <a:rPr lang="ja-JP" altLang="en-US" sz="1000" dirty="0" smtClean="0"/>
              <a:t>が</a:t>
            </a:r>
            <a:r>
              <a:rPr lang="ja-JP" altLang="en-US" sz="1000" dirty="0"/>
              <a:t>１０</a:t>
            </a:r>
            <a:r>
              <a:rPr lang="ja-JP" altLang="en-US" sz="1000" dirty="0" smtClean="0"/>
              <a:t>万円</a:t>
            </a:r>
            <a:r>
              <a:rPr lang="ja-JP" altLang="en-US" sz="1000" dirty="0"/>
              <a:t>を下回る場合、</a:t>
            </a:r>
            <a:r>
              <a:rPr lang="ja-JP" altLang="en-US" sz="1000" dirty="0" smtClean="0"/>
              <a:t>授業料相当</a:t>
            </a:r>
            <a:r>
              <a:rPr lang="ja-JP" altLang="en-US" sz="1000" dirty="0"/>
              <a:t>額まで</a:t>
            </a:r>
            <a:r>
              <a:rPr lang="ja-JP" altLang="en-US" sz="1000" dirty="0" smtClean="0"/>
              <a:t>支援します。</a:t>
            </a:r>
            <a:endParaRPr lang="en-US" altLang="ja-JP" sz="1000" dirty="0" smtClean="0"/>
          </a:p>
        </p:txBody>
      </p:sp>
      <p:sp>
        <p:nvSpPr>
          <p:cNvPr id="87" name="テキスト ボックス 86"/>
          <p:cNvSpPr txBox="1"/>
          <p:nvPr/>
        </p:nvSpPr>
        <p:spPr>
          <a:xfrm>
            <a:off x="257620" y="8294749"/>
            <a:ext cx="6901044" cy="1438855"/>
          </a:xfrm>
          <a:prstGeom prst="rect">
            <a:avLst/>
          </a:prstGeom>
          <a:noFill/>
        </p:spPr>
        <p:txBody>
          <a:bodyPr wrap="square" rtlCol="0">
            <a:spAutoFit/>
          </a:bodyPr>
          <a:lstStyle>
            <a:defPPr>
              <a:defRPr lang="ja-JP"/>
            </a:defPPr>
            <a:lvl1pPr>
              <a:defRPr sz="1050">
                <a:latin typeface="+mj-ea"/>
                <a:ea typeface="+mj-ea"/>
              </a:defRPr>
            </a:lvl1pPr>
          </a:lstStyle>
          <a:p>
            <a:pPr>
              <a:lnSpc>
                <a:spcPts val="1500"/>
              </a:lnSpc>
            </a:pPr>
            <a:r>
              <a:rPr lang="ja-JP" altLang="en-US" sz="1000" dirty="0" smtClean="0"/>
              <a:t>①　私立小中学校等に通う児童生徒への経済的支援に関する実証事業に係る申請書（以下、「受給申請書」という。）　　　</a:t>
            </a:r>
            <a:endParaRPr lang="en-US" altLang="ja-JP" sz="1000" dirty="0" smtClean="0"/>
          </a:p>
          <a:p>
            <a:pPr>
              <a:lnSpc>
                <a:spcPts val="1500"/>
              </a:lnSpc>
            </a:pPr>
            <a:r>
              <a:rPr lang="ja-JP" altLang="en-US" sz="1000" dirty="0" smtClean="0"/>
              <a:t>②　誓約書</a:t>
            </a:r>
            <a:endParaRPr lang="en-US" altLang="ja-JP" sz="1000" dirty="0" smtClean="0"/>
          </a:p>
          <a:p>
            <a:pPr>
              <a:lnSpc>
                <a:spcPts val="1500"/>
              </a:lnSpc>
            </a:pPr>
            <a:r>
              <a:rPr lang="ja-JP" altLang="en-US" sz="1000" dirty="0" smtClean="0"/>
              <a:t>③　文部科学省が実施する私立小中学校等に通う児童生徒の保護者の意識調査書（以下、「調査書」という。）</a:t>
            </a:r>
            <a:endParaRPr lang="en-US" altLang="ja-JP" sz="1000" dirty="0" smtClean="0"/>
          </a:p>
          <a:p>
            <a:pPr>
              <a:lnSpc>
                <a:spcPts val="1500"/>
              </a:lnSpc>
            </a:pPr>
            <a:r>
              <a:rPr lang="ja-JP" altLang="en-US" sz="1000" dirty="0" smtClean="0"/>
              <a:t>      </a:t>
            </a:r>
            <a:r>
              <a:rPr lang="en-US" altLang="ja-JP" sz="1000" dirty="0" smtClean="0"/>
              <a:t>※</a:t>
            </a:r>
            <a:r>
              <a:rPr lang="ja-JP" altLang="en-US" sz="1000" dirty="0" smtClean="0"/>
              <a:t>①から③の書類については、在学する学校を通じて配布します。</a:t>
            </a:r>
            <a:endParaRPr lang="en-US" altLang="ja-JP" sz="1000" dirty="0" smtClean="0"/>
          </a:p>
          <a:p>
            <a:pPr>
              <a:lnSpc>
                <a:spcPts val="1500"/>
              </a:lnSpc>
            </a:pPr>
            <a:r>
              <a:rPr lang="ja-JP" altLang="en-US" sz="1000" dirty="0" smtClean="0"/>
              <a:t>④　保護者等全員の、市町村が発行する</a:t>
            </a:r>
            <a:r>
              <a:rPr lang="ja-JP" altLang="en-US" sz="1000" b="1" u="sng" dirty="0" smtClean="0"/>
              <a:t>令和３年度</a:t>
            </a:r>
            <a:r>
              <a:rPr lang="ja-JP" altLang="en-US" sz="1000" dirty="0" smtClean="0"/>
              <a:t>の課税証明書（ただし、必要な所得情報が記載されていない課税</a:t>
            </a:r>
            <a:endParaRPr lang="en-US" altLang="ja-JP" sz="1000" dirty="0" smtClean="0"/>
          </a:p>
          <a:p>
            <a:pPr>
              <a:lnSpc>
                <a:spcPts val="1500"/>
              </a:lnSpc>
            </a:pPr>
            <a:r>
              <a:rPr lang="en-US" altLang="ja-JP" sz="1000" dirty="0" smtClean="0"/>
              <a:t>      </a:t>
            </a:r>
            <a:r>
              <a:rPr lang="ja-JP" altLang="en-US" sz="1000" dirty="0" smtClean="0"/>
              <a:t>証明書の場合で、必要な情報が記載された他の証明書がある場合は当該証明書等。）</a:t>
            </a:r>
            <a:endParaRPr lang="en-US" altLang="ja-JP" sz="1000" dirty="0" smtClean="0"/>
          </a:p>
          <a:p>
            <a:pPr marL="266700" indent="-266700">
              <a:lnSpc>
                <a:spcPts val="1500"/>
              </a:lnSpc>
            </a:pPr>
            <a:r>
              <a:rPr lang="ja-JP" altLang="en-US" sz="1000" dirty="0" smtClean="0"/>
              <a:t>⑤　保護者等全員の、資産保有額が確認できる書類（通帳の写し等</a:t>
            </a:r>
            <a:r>
              <a:rPr lang="en-US" altLang="ja-JP" sz="800" dirty="0" smtClean="0"/>
              <a:t>※</a:t>
            </a:r>
            <a:r>
              <a:rPr lang="ja-JP" altLang="en-US" sz="800" dirty="0" smtClean="0"/>
              <a:t>詳細は裏面</a:t>
            </a:r>
            <a:r>
              <a:rPr lang="ja-JP" altLang="en-US" sz="1000" dirty="0" smtClean="0"/>
              <a:t>）</a:t>
            </a:r>
            <a:endParaRPr lang="en-US" altLang="ja-JP" sz="1000" dirty="0" smtClean="0"/>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8482" y="208873"/>
            <a:ext cx="1181088" cy="394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テキスト ボックス 31"/>
          <p:cNvSpPr txBox="1"/>
          <p:nvPr/>
        </p:nvSpPr>
        <p:spPr>
          <a:xfrm>
            <a:off x="274609" y="289990"/>
            <a:ext cx="2706713" cy="284693"/>
          </a:xfrm>
          <a:prstGeom prst="rect">
            <a:avLst/>
          </a:prstGeom>
          <a:noFill/>
        </p:spPr>
        <p:txBody>
          <a:bodyPr wrap="square" rtlCol="0">
            <a:spAutoFit/>
          </a:bodyPr>
          <a:lstStyle/>
          <a:p>
            <a:pPr>
              <a:lnSpc>
                <a:spcPts val="1500"/>
              </a:lnSpc>
            </a:pPr>
            <a:r>
              <a:rPr lang="en-US" altLang="ja-JP" sz="2000" b="1" dirty="0" smtClean="0">
                <a:latin typeface="+mj-ea"/>
                <a:ea typeface="+mj-ea"/>
              </a:rPr>
              <a:t>【</a:t>
            </a:r>
            <a:r>
              <a:rPr lang="ja-JP" altLang="en-US" sz="2000" b="1" dirty="0" smtClean="0">
                <a:latin typeface="+mj-ea"/>
                <a:ea typeface="+mj-ea"/>
              </a:rPr>
              <a:t>保護者のみなさまへ</a:t>
            </a:r>
            <a:r>
              <a:rPr lang="en-US" altLang="ja-JP" sz="2000" b="1" dirty="0" smtClean="0">
                <a:latin typeface="+mj-ea"/>
                <a:ea typeface="+mj-ea"/>
              </a:rPr>
              <a:t>】</a:t>
            </a:r>
            <a:endParaRPr lang="ja-JP" altLang="en-US" sz="2000" b="1" dirty="0">
              <a:latin typeface="+mj-ea"/>
              <a:ea typeface="+mj-ea"/>
            </a:endParaRPr>
          </a:p>
        </p:txBody>
      </p:sp>
      <p:grpSp>
        <p:nvGrpSpPr>
          <p:cNvPr id="37" name="グループ化 36"/>
          <p:cNvGrpSpPr/>
          <p:nvPr/>
        </p:nvGrpSpPr>
        <p:grpSpPr>
          <a:xfrm>
            <a:off x="274609" y="2237053"/>
            <a:ext cx="6852052" cy="350107"/>
            <a:chOff x="358405" y="1584927"/>
            <a:chExt cx="6704066" cy="339401"/>
          </a:xfrm>
        </p:grpSpPr>
        <p:grpSp>
          <p:nvGrpSpPr>
            <p:cNvPr id="38" name="グループ化 37"/>
            <p:cNvGrpSpPr/>
            <p:nvPr/>
          </p:nvGrpSpPr>
          <p:grpSpPr>
            <a:xfrm>
              <a:off x="358405" y="1603397"/>
              <a:ext cx="6533751" cy="238250"/>
              <a:chOff x="358405" y="1603397"/>
              <a:chExt cx="6533751" cy="238250"/>
            </a:xfrm>
          </p:grpSpPr>
          <p:sp>
            <p:nvSpPr>
              <p:cNvPr id="40"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41" name="AutoShape 7"/>
              <p:cNvSpPr>
                <a:spLocks noChangeArrowheads="1"/>
              </p:cNvSpPr>
              <p:nvPr/>
            </p:nvSpPr>
            <p:spPr bwMode="auto">
              <a:xfrm>
                <a:off x="360090" y="1603397"/>
                <a:ext cx="1359013"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a:solidFill>
                      <a:schemeClr val="bg1"/>
                    </a:solidFill>
                    <a:latin typeface="Arial" pitchFamily="34" charset="0"/>
                    <a:ea typeface="ＭＳ Ｐゴシック" pitchFamily="50" charset="-128"/>
                    <a:cs typeface="ＭＳ Ｐゴシック" pitchFamily="50" charset="-128"/>
                  </a:rPr>
                  <a:t>補助要件</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39"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42" name="グループ化 41"/>
          <p:cNvGrpSpPr/>
          <p:nvPr/>
        </p:nvGrpSpPr>
        <p:grpSpPr>
          <a:xfrm>
            <a:off x="306612" y="5604275"/>
            <a:ext cx="6852052" cy="350107"/>
            <a:chOff x="358405" y="1584927"/>
            <a:chExt cx="6704066" cy="339401"/>
          </a:xfrm>
        </p:grpSpPr>
        <p:grpSp>
          <p:nvGrpSpPr>
            <p:cNvPr id="43" name="グループ化 42"/>
            <p:cNvGrpSpPr/>
            <p:nvPr/>
          </p:nvGrpSpPr>
          <p:grpSpPr>
            <a:xfrm>
              <a:off x="358405" y="1603397"/>
              <a:ext cx="6533751" cy="238250"/>
              <a:chOff x="358405" y="1603397"/>
              <a:chExt cx="6533751" cy="238250"/>
            </a:xfrm>
          </p:grpSpPr>
          <p:sp>
            <p:nvSpPr>
              <p:cNvPr id="45"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46" name="AutoShape 7"/>
              <p:cNvSpPr>
                <a:spLocks noChangeArrowheads="1"/>
              </p:cNvSpPr>
              <p:nvPr/>
            </p:nvSpPr>
            <p:spPr bwMode="auto">
              <a:xfrm>
                <a:off x="360090" y="1603397"/>
                <a:ext cx="1359013"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smtClean="0">
                    <a:solidFill>
                      <a:schemeClr val="bg1"/>
                    </a:solidFill>
                    <a:latin typeface="Arial" pitchFamily="34" charset="0"/>
                    <a:ea typeface="ＭＳ Ｐゴシック" pitchFamily="50" charset="-128"/>
                    <a:cs typeface="ＭＳ Ｐゴシック" pitchFamily="50" charset="-128"/>
                  </a:rPr>
                  <a:t>補助額</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44"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48" name="グループ化 47"/>
          <p:cNvGrpSpPr/>
          <p:nvPr/>
        </p:nvGrpSpPr>
        <p:grpSpPr>
          <a:xfrm>
            <a:off x="306612" y="8029931"/>
            <a:ext cx="6852052" cy="350107"/>
            <a:chOff x="358405" y="1584927"/>
            <a:chExt cx="6704066" cy="339401"/>
          </a:xfrm>
        </p:grpSpPr>
        <p:grpSp>
          <p:nvGrpSpPr>
            <p:cNvPr id="49" name="グループ化 48"/>
            <p:cNvGrpSpPr/>
            <p:nvPr/>
          </p:nvGrpSpPr>
          <p:grpSpPr>
            <a:xfrm>
              <a:off x="358405" y="1603397"/>
              <a:ext cx="6533751" cy="238250"/>
              <a:chOff x="358405" y="1603397"/>
              <a:chExt cx="6533751" cy="238250"/>
            </a:xfrm>
          </p:grpSpPr>
          <p:sp>
            <p:nvSpPr>
              <p:cNvPr id="51"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52" name="AutoShape 7"/>
              <p:cNvSpPr>
                <a:spLocks noChangeArrowheads="1"/>
              </p:cNvSpPr>
              <p:nvPr/>
            </p:nvSpPr>
            <p:spPr bwMode="auto">
              <a:xfrm>
                <a:off x="360090" y="1603397"/>
                <a:ext cx="1830531"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solidFill>
                      <a:schemeClr val="bg1"/>
                    </a:solidFill>
                    <a:latin typeface="Arial" pitchFamily="34" charset="0"/>
                    <a:ea typeface="ＭＳ Ｐゴシック" pitchFamily="50" charset="-128"/>
                    <a:cs typeface="ＭＳ Ｐゴシック" pitchFamily="50" charset="-128"/>
                  </a:rPr>
                  <a:t>申請に必要な書類</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50"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 name="大かっこ 2"/>
          <p:cNvSpPr/>
          <p:nvPr/>
        </p:nvSpPr>
        <p:spPr>
          <a:xfrm>
            <a:off x="746106" y="3208932"/>
            <a:ext cx="6238483" cy="536518"/>
          </a:xfrm>
          <a:prstGeom prst="bracketPair">
            <a:avLst>
              <a:gd name="adj" fmla="val 681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tIns="36000" rtlCol="0" anchor="ctr"/>
          <a:lstStyle/>
          <a:p>
            <a:pPr>
              <a:lnSpc>
                <a:spcPts val="1500"/>
              </a:lnSpc>
            </a:pPr>
            <a:r>
              <a:rPr lang="en-US" altLang="ja-JP" sz="900" dirty="0" smtClean="0"/>
              <a:t>【</a:t>
            </a:r>
            <a:r>
              <a:rPr lang="ja-JP" altLang="en-US" sz="900" dirty="0" smtClean="0"/>
              <a:t>具体的な所得基準</a:t>
            </a:r>
            <a:r>
              <a:rPr lang="en-US" altLang="ja-JP" sz="900" dirty="0" smtClean="0"/>
              <a:t>】</a:t>
            </a:r>
          </a:p>
          <a:p>
            <a:pPr>
              <a:lnSpc>
                <a:spcPts val="1500"/>
              </a:lnSpc>
            </a:pPr>
            <a:r>
              <a:rPr lang="ja-JP" altLang="en-US" sz="900" dirty="0" smtClean="0"/>
              <a:t>保護者</a:t>
            </a:r>
            <a:r>
              <a:rPr lang="ja-JP" altLang="en-US" sz="900" dirty="0"/>
              <a:t>等の所得</a:t>
            </a:r>
            <a:r>
              <a:rPr lang="ja-JP" altLang="en-US" sz="900" dirty="0" smtClean="0"/>
              <a:t>金額の合計から</a:t>
            </a:r>
            <a:r>
              <a:rPr lang="ja-JP" altLang="en-US" sz="900" dirty="0"/>
              <a:t>人的控除等の所得控除額合計を減じた額（以下「判定額」という。</a:t>
            </a:r>
            <a:r>
              <a:rPr lang="ja-JP" altLang="en-US" sz="900" dirty="0" smtClean="0"/>
              <a:t>）が</a:t>
            </a:r>
            <a:r>
              <a:rPr lang="ja-JP" altLang="en-US" sz="900" dirty="0"/>
              <a:t>１４０万円未満であること</a:t>
            </a:r>
            <a:r>
              <a:rPr lang="ja-JP" altLang="en-US" sz="900" dirty="0" smtClean="0"/>
              <a:t>。ひとり親控除</a:t>
            </a:r>
            <a:r>
              <a:rPr lang="ja-JP" altLang="en-US" sz="900" dirty="0"/>
              <a:t>の適用がある場合は判定額が</a:t>
            </a:r>
            <a:r>
              <a:rPr lang="ja-JP" altLang="en-US" sz="900" dirty="0" smtClean="0"/>
              <a:t>１４３万円未満であること。</a:t>
            </a:r>
            <a:endParaRPr kumimoji="1" lang="ja-JP" altLang="en-US" sz="900" dirty="0"/>
          </a:p>
        </p:txBody>
      </p:sp>
      <p:grpSp>
        <p:nvGrpSpPr>
          <p:cNvPr id="31" name="グループ化 30"/>
          <p:cNvGrpSpPr/>
          <p:nvPr/>
        </p:nvGrpSpPr>
        <p:grpSpPr>
          <a:xfrm>
            <a:off x="290795" y="6746491"/>
            <a:ext cx="6859855" cy="350107"/>
            <a:chOff x="350771" y="1584927"/>
            <a:chExt cx="6711700" cy="339401"/>
          </a:xfrm>
        </p:grpSpPr>
        <p:grpSp>
          <p:nvGrpSpPr>
            <p:cNvPr id="33" name="グループ化 32"/>
            <p:cNvGrpSpPr/>
            <p:nvPr/>
          </p:nvGrpSpPr>
          <p:grpSpPr>
            <a:xfrm>
              <a:off x="350771" y="1609553"/>
              <a:ext cx="6541385" cy="238250"/>
              <a:chOff x="350771" y="1609553"/>
              <a:chExt cx="6541385" cy="238250"/>
            </a:xfrm>
          </p:grpSpPr>
          <p:sp>
            <p:nvSpPr>
              <p:cNvPr id="35"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36" name="AutoShape 7"/>
              <p:cNvSpPr>
                <a:spLocks noChangeArrowheads="1"/>
              </p:cNvSpPr>
              <p:nvPr/>
            </p:nvSpPr>
            <p:spPr bwMode="auto">
              <a:xfrm>
                <a:off x="350771" y="1609553"/>
                <a:ext cx="1359013"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a:solidFill>
                      <a:schemeClr val="bg1"/>
                    </a:solidFill>
                    <a:latin typeface="Arial" pitchFamily="34" charset="0"/>
                    <a:ea typeface="ＭＳ Ｐゴシック" pitchFamily="50" charset="-128"/>
                    <a:cs typeface="ＭＳ Ｐゴシック" pitchFamily="50" charset="-128"/>
                  </a:rPr>
                  <a:t>申請</a:t>
                </a:r>
                <a:r>
                  <a:rPr lang="ja-JP" altLang="en-US" sz="1400" b="1" dirty="0" smtClean="0">
                    <a:solidFill>
                      <a:schemeClr val="bg1"/>
                    </a:solidFill>
                    <a:latin typeface="Arial" pitchFamily="34" charset="0"/>
                    <a:ea typeface="ＭＳ Ｐゴシック" pitchFamily="50" charset="-128"/>
                    <a:cs typeface="ＭＳ Ｐゴシック" pitchFamily="50" charset="-128"/>
                  </a:rPr>
                  <a:t>先</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34"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47" name="グループ化 46"/>
          <p:cNvGrpSpPr/>
          <p:nvPr/>
        </p:nvGrpSpPr>
        <p:grpSpPr>
          <a:xfrm>
            <a:off x="290795" y="7394191"/>
            <a:ext cx="6859855" cy="350107"/>
            <a:chOff x="350771" y="1584927"/>
            <a:chExt cx="6711700" cy="339401"/>
          </a:xfrm>
        </p:grpSpPr>
        <p:grpSp>
          <p:nvGrpSpPr>
            <p:cNvPr id="53" name="グループ化 52"/>
            <p:cNvGrpSpPr/>
            <p:nvPr/>
          </p:nvGrpSpPr>
          <p:grpSpPr>
            <a:xfrm>
              <a:off x="350771" y="1609553"/>
              <a:ext cx="6541385" cy="238250"/>
              <a:chOff x="350771" y="1609553"/>
              <a:chExt cx="6541385" cy="238250"/>
            </a:xfrm>
          </p:grpSpPr>
          <p:sp>
            <p:nvSpPr>
              <p:cNvPr id="55"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56" name="AutoShape 7"/>
              <p:cNvSpPr>
                <a:spLocks noChangeArrowheads="1"/>
              </p:cNvSpPr>
              <p:nvPr/>
            </p:nvSpPr>
            <p:spPr bwMode="auto">
              <a:xfrm>
                <a:off x="350771" y="1609553"/>
                <a:ext cx="1359013"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solidFill>
                      <a:schemeClr val="bg1"/>
                    </a:solidFill>
                    <a:latin typeface="Arial" pitchFamily="34" charset="0"/>
                    <a:ea typeface="ＭＳ Ｐゴシック" pitchFamily="50" charset="-128"/>
                    <a:cs typeface="ＭＳ Ｐゴシック" pitchFamily="50" charset="-128"/>
                  </a:rPr>
                  <a:t>申請</a:t>
                </a:r>
                <a:r>
                  <a:rPr lang="ja-JP" altLang="en-US" sz="1400" b="1" dirty="0">
                    <a:solidFill>
                      <a:schemeClr val="bg1"/>
                    </a:solidFill>
                    <a:latin typeface="Arial" pitchFamily="34" charset="0"/>
                    <a:ea typeface="ＭＳ Ｐゴシック" pitchFamily="50" charset="-128"/>
                    <a:cs typeface="ＭＳ Ｐゴシック" pitchFamily="50" charset="-128"/>
                  </a:rPr>
                  <a:t>期限</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54"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2" name="テキスト ボックス 1"/>
          <p:cNvSpPr txBox="1"/>
          <p:nvPr/>
        </p:nvSpPr>
        <p:spPr>
          <a:xfrm>
            <a:off x="331737" y="7694004"/>
            <a:ext cx="1668513" cy="307777"/>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b="1" dirty="0" smtClean="0"/>
              <a:t>学校の定める期限</a:t>
            </a:r>
          </a:p>
        </p:txBody>
      </p:sp>
      <p:sp>
        <p:nvSpPr>
          <p:cNvPr id="57" name="テキスト ボックス 56"/>
          <p:cNvSpPr txBox="1"/>
          <p:nvPr/>
        </p:nvSpPr>
        <p:spPr>
          <a:xfrm>
            <a:off x="331737" y="7052328"/>
            <a:ext cx="2900138"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b="1" dirty="0" smtClean="0"/>
              <a:t>在学する小学校・中学校等</a:t>
            </a:r>
          </a:p>
        </p:txBody>
      </p:sp>
    </p:spTree>
    <p:extLst>
      <p:ext uri="{BB962C8B-B14F-4D97-AF65-F5344CB8AC3E}">
        <p14:creationId xmlns:p14="http://schemas.microsoft.com/office/powerpoint/2010/main" val="1840669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テキスト ボックス 92"/>
          <p:cNvSpPr txBox="1"/>
          <p:nvPr/>
        </p:nvSpPr>
        <p:spPr>
          <a:xfrm>
            <a:off x="227787" y="416392"/>
            <a:ext cx="6799038" cy="1900520"/>
          </a:xfrm>
          <a:prstGeom prst="rect">
            <a:avLst/>
          </a:prstGeom>
          <a:noFill/>
        </p:spPr>
        <p:txBody>
          <a:bodyPr wrap="square" rtlCol="0">
            <a:spAutoFit/>
          </a:bodyPr>
          <a:lstStyle>
            <a:defPPr>
              <a:defRPr lang="ja-JP"/>
            </a:defPPr>
            <a:lvl1pPr>
              <a:defRPr sz="1050">
                <a:latin typeface="+mj-ea"/>
                <a:ea typeface="+mj-ea"/>
              </a:defRPr>
            </a:lvl1pPr>
          </a:lstStyle>
          <a:p>
            <a:pPr marL="85725" indent="-85725">
              <a:lnSpc>
                <a:spcPts val="1500"/>
              </a:lnSpc>
            </a:pPr>
            <a:r>
              <a:rPr lang="ja-JP" altLang="en-US" sz="1000" dirty="0" smtClean="0">
                <a:solidFill>
                  <a:prstClr val="black"/>
                </a:solidFill>
                <a:cs typeface="Meiryo UI" panose="020B0604030504040204" pitchFamily="50" charset="-128"/>
              </a:rPr>
              <a:t>■学校が定める</a:t>
            </a:r>
            <a:r>
              <a:rPr lang="ja-JP" altLang="en-US" sz="1000" dirty="0">
                <a:solidFill>
                  <a:prstClr val="black"/>
                </a:solidFill>
                <a:cs typeface="Meiryo UI" panose="020B0604030504040204" pitchFamily="50" charset="-128"/>
              </a:rPr>
              <a:t>期限</a:t>
            </a:r>
            <a:r>
              <a:rPr lang="ja-JP" altLang="en-US" sz="1000" dirty="0" smtClean="0">
                <a:solidFill>
                  <a:prstClr val="black"/>
                </a:solidFill>
                <a:cs typeface="Meiryo UI" panose="020B0604030504040204" pitchFamily="50" charset="-128"/>
              </a:rPr>
              <a:t>までに、「申請に必要な書類」①から⑤全てをご準備のうえ、</a:t>
            </a:r>
            <a:r>
              <a:rPr lang="ja-JP" altLang="en-US" sz="1000" b="1" u="sng" dirty="0" smtClean="0">
                <a:solidFill>
                  <a:prstClr val="black"/>
                </a:solidFill>
                <a:cs typeface="Meiryo UI" panose="020B0604030504040204" pitchFamily="50" charset="-128"/>
              </a:rPr>
              <a:t>学校事務室に提出</a:t>
            </a:r>
            <a:r>
              <a:rPr lang="ja-JP" altLang="en-US" sz="1000" dirty="0" smtClean="0">
                <a:solidFill>
                  <a:prstClr val="black"/>
                </a:solidFill>
                <a:cs typeface="Meiryo UI" panose="020B0604030504040204" pitchFamily="50" charset="-128"/>
              </a:rPr>
              <a:t>してください。</a:t>
            </a:r>
            <a:endParaRPr lang="en-US" altLang="ja-JP" sz="1000" dirty="0" smtClean="0">
              <a:solidFill>
                <a:prstClr val="black"/>
              </a:solidFill>
              <a:cs typeface="Meiryo UI" panose="020B0604030504040204" pitchFamily="50" charset="-128"/>
            </a:endParaRPr>
          </a:p>
          <a:p>
            <a:pPr marL="85725" indent="-85725">
              <a:lnSpc>
                <a:spcPts val="1500"/>
              </a:lnSpc>
            </a:pPr>
            <a:r>
              <a:rPr lang="ja-JP" altLang="en-US" sz="1000" dirty="0" smtClean="0">
                <a:solidFill>
                  <a:prstClr val="black"/>
                </a:solidFill>
                <a:cs typeface="Meiryo UI" panose="020B0604030504040204" pitchFamily="50" charset="-128"/>
              </a:rPr>
              <a:t>■</a:t>
            </a:r>
            <a:r>
              <a:rPr lang="ja-JP" altLang="en-US" sz="1000" u="sng" dirty="0" smtClean="0">
                <a:solidFill>
                  <a:prstClr val="black"/>
                </a:solidFill>
                <a:cs typeface="Meiryo UI" panose="020B0604030504040204" pitchFamily="50" charset="-128"/>
              </a:rPr>
              <a:t>①受給申請書、②誓約書、④課税証明書及び</a:t>
            </a:r>
            <a:r>
              <a:rPr lang="ja-JP" altLang="en-US" sz="1000" u="sng" dirty="0">
                <a:solidFill>
                  <a:prstClr val="black"/>
                </a:solidFill>
                <a:cs typeface="Meiryo UI" panose="020B0604030504040204" pitchFamily="50" charset="-128"/>
              </a:rPr>
              <a:t>⑤保護者等全員</a:t>
            </a:r>
            <a:r>
              <a:rPr lang="ja-JP" altLang="en-US" sz="1000" u="sng" dirty="0" smtClean="0">
                <a:solidFill>
                  <a:prstClr val="black"/>
                </a:solidFill>
                <a:cs typeface="Meiryo UI" panose="020B0604030504040204" pitchFamily="50" charset="-128"/>
              </a:rPr>
              <a:t>の、資産</a:t>
            </a:r>
            <a:r>
              <a:rPr lang="ja-JP" altLang="en-US" sz="1000" u="sng" dirty="0">
                <a:solidFill>
                  <a:prstClr val="black"/>
                </a:solidFill>
                <a:cs typeface="Meiryo UI" panose="020B0604030504040204" pitchFamily="50" charset="-128"/>
              </a:rPr>
              <a:t>保有額が確認できる</a:t>
            </a:r>
            <a:r>
              <a:rPr lang="ja-JP" altLang="en-US" sz="1000" u="sng" dirty="0" smtClean="0">
                <a:solidFill>
                  <a:prstClr val="black"/>
                </a:solidFill>
                <a:cs typeface="Meiryo UI" panose="020B0604030504040204" pitchFamily="50" charset="-128"/>
              </a:rPr>
              <a:t>書類</a:t>
            </a:r>
            <a:r>
              <a:rPr lang="ja-JP" altLang="en-US" sz="1000" u="sng" dirty="0" smtClean="0"/>
              <a:t>は、</a:t>
            </a:r>
            <a:r>
              <a:rPr lang="ja-JP" altLang="en-US" sz="1000" b="1" u="sng" dirty="0" smtClean="0"/>
              <a:t>申請書等提出用</a:t>
            </a:r>
            <a:endParaRPr lang="en-US" altLang="ja-JP" sz="1000" b="1" u="sng" dirty="0" smtClean="0"/>
          </a:p>
          <a:p>
            <a:pPr marL="85725" indent="-85725">
              <a:lnSpc>
                <a:spcPts val="1500"/>
              </a:lnSpc>
            </a:pPr>
            <a:r>
              <a:rPr lang="ja-JP" altLang="en-US" sz="1000" b="1" dirty="0"/>
              <a:t>　 </a:t>
            </a:r>
            <a:r>
              <a:rPr lang="ja-JP" altLang="en-US" sz="1000" b="1" u="sng" dirty="0" smtClean="0"/>
              <a:t>封筒</a:t>
            </a:r>
            <a:r>
              <a:rPr lang="en-US" altLang="ja-JP" sz="1000" b="1" u="sng" dirty="0" smtClean="0"/>
              <a:t>A</a:t>
            </a:r>
            <a:r>
              <a:rPr lang="ja-JP" altLang="en-US" sz="1000" u="sng" dirty="0" smtClean="0"/>
              <a:t>に入れ、③</a:t>
            </a:r>
            <a:r>
              <a:rPr lang="ja-JP" altLang="en-US" sz="1000" u="sng" dirty="0" smtClean="0">
                <a:solidFill>
                  <a:prstClr val="black"/>
                </a:solidFill>
                <a:cs typeface="Meiryo UI" panose="020B0604030504040204" pitchFamily="50" charset="-128"/>
              </a:rPr>
              <a:t>調査書は、</a:t>
            </a:r>
            <a:r>
              <a:rPr lang="ja-JP" altLang="en-US" sz="1000" b="1" u="sng" dirty="0" smtClean="0">
                <a:solidFill>
                  <a:prstClr val="black"/>
                </a:solidFill>
                <a:cs typeface="Meiryo UI" panose="020B0604030504040204" pitchFamily="50" charset="-128"/>
              </a:rPr>
              <a:t>調査書提出用封筒</a:t>
            </a:r>
            <a:r>
              <a:rPr lang="en-US" altLang="ja-JP" sz="1000" b="1" u="sng" dirty="0" smtClean="0">
                <a:solidFill>
                  <a:prstClr val="black"/>
                </a:solidFill>
                <a:cs typeface="Meiryo UI" panose="020B0604030504040204" pitchFamily="50" charset="-128"/>
              </a:rPr>
              <a:t>B</a:t>
            </a:r>
            <a:r>
              <a:rPr lang="ja-JP" altLang="en-US" sz="1000" u="sng" dirty="0" smtClean="0">
                <a:solidFill>
                  <a:prstClr val="black"/>
                </a:solidFill>
                <a:cs typeface="Meiryo UI" panose="020B0604030504040204" pitchFamily="50" charset="-128"/>
              </a:rPr>
              <a:t>にそれぞれ分けて</a:t>
            </a:r>
            <a:r>
              <a:rPr lang="ja-JP" altLang="en-US" sz="1000" u="sng" dirty="0">
                <a:solidFill>
                  <a:prstClr val="black"/>
                </a:solidFill>
                <a:cs typeface="Meiryo UI" panose="020B0604030504040204" pitchFamily="50" charset="-128"/>
              </a:rPr>
              <a:t>入れて、学校事務室に提出</a:t>
            </a:r>
            <a:r>
              <a:rPr lang="ja-JP" altLang="en-US" sz="1000" u="sng" dirty="0" smtClean="0">
                <a:solidFill>
                  <a:prstClr val="black"/>
                </a:solidFill>
                <a:cs typeface="Meiryo UI" panose="020B0604030504040204" pitchFamily="50" charset="-128"/>
              </a:rPr>
              <a:t>してください。</a:t>
            </a:r>
            <a:endParaRPr lang="en-US" altLang="ja-JP" sz="1000" u="sng" dirty="0" smtClean="0">
              <a:solidFill>
                <a:prstClr val="black"/>
              </a:solidFill>
              <a:cs typeface="Meiryo UI" panose="020B0604030504040204" pitchFamily="50" charset="-128"/>
            </a:endParaRPr>
          </a:p>
          <a:p>
            <a:pPr indent="180975"/>
            <a:r>
              <a:rPr lang="ja-JP" altLang="en-US" sz="1000" b="1" dirty="0" smtClean="0">
                <a:solidFill>
                  <a:prstClr val="black"/>
                </a:solidFill>
                <a:cs typeface="Meiryo UI" panose="020B0604030504040204" pitchFamily="50" charset="-128"/>
              </a:rPr>
              <a:t>○留意事項</a:t>
            </a:r>
            <a:endParaRPr lang="en-US" altLang="ja-JP" sz="1000" b="1" dirty="0" smtClean="0">
              <a:solidFill>
                <a:prstClr val="black"/>
              </a:solidFill>
              <a:cs typeface="Meiryo UI" panose="020B0604030504040204" pitchFamily="50" charset="-128"/>
            </a:endParaRPr>
          </a:p>
          <a:p>
            <a:pPr marL="361950" indent="-361950"/>
            <a:r>
              <a:rPr lang="ja-JP" altLang="en-US" sz="1000" dirty="0" smtClean="0">
                <a:solidFill>
                  <a:prstClr val="black"/>
                </a:solidFill>
                <a:cs typeface="Meiryo UI" panose="020B0604030504040204" pitchFamily="50" charset="-128"/>
              </a:rPr>
              <a:t>　　　</a:t>
            </a:r>
            <a:r>
              <a:rPr lang="ja-JP" altLang="en-US" sz="1000" dirty="0" smtClean="0">
                <a:cs typeface="Meiryo UI" panose="020B0604030504040204" pitchFamily="50" charset="-128"/>
              </a:rPr>
              <a:t>・児童生徒が７月</a:t>
            </a:r>
            <a:r>
              <a:rPr lang="ja-JP" altLang="en-US" sz="1000" dirty="0">
                <a:cs typeface="Meiryo UI" panose="020B0604030504040204" pitchFamily="50" charset="-128"/>
              </a:rPr>
              <a:t>１</a:t>
            </a:r>
            <a:r>
              <a:rPr lang="ja-JP" altLang="en-US" sz="1000" dirty="0" smtClean="0">
                <a:cs typeface="Meiryo UI" panose="020B0604030504040204" pitchFamily="50" charset="-128"/>
              </a:rPr>
              <a:t>日時点で在籍していた学校での申請となります。</a:t>
            </a:r>
            <a:endParaRPr lang="en-US" altLang="ja-JP" sz="1000" dirty="0" smtClean="0">
              <a:cs typeface="Meiryo UI" panose="020B0604030504040204" pitchFamily="50" charset="-128"/>
            </a:endParaRPr>
          </a:p>
          <a:p>
            <a:pPr marL="361950" indent="-266700"/>
            <a:r>
              <a:rPr lang="ja-JP" altLang="en-US" sz="1000" dirty="0" smtClean="0">
                <a:solidFill>
                  <a:prstClr val="black"/>
                </a:solidFill>
                <a:cs typeface="Meiryo UI" panose="020B0604030504040204" pitchFamily="50" charset="-128"/>
              </a:rPr>
              <a:t>　　・学校</a:t>
            </a:r>
            <a:r>
              <a:rPr lang="ja-JP" altLang="en-US" sz="1000" dirty="0">
                <a:solidFill>
                  <a:prstClr val="black"/>
                </a:solidFill>
                <a:cs typeface="Meiryo UI" panose="020B0604030504040204" pitchFamily="50" charset="-128"/>
              </a:rPr>
              <a:t>が定める期限までに申請手続きをしなかった場合</a:t>
            </a:r>
            <a:r>
              <a:rPr lang="ja-JP" altLang="en-US" sz="1000" dirty="0" smtClean="0">
                <a:solidFill>
                  <a:prstClr val="black"/>
                </a:solidFill>
                <a:cs typeface="Meiryo UI" panose="020B0604030504040204" pitchFamily="50" charset="-128"/>
              </a:rPr>
              <a:t>、</a:t>
            </a:r>
            <a:r>
              <a:rPr lang="ja-JP" altLang="en-US" sz="1000" dirty="0">
                <a:solidFill>
                  <a:prstClr val="black"/>
                </a:solidFill>
                <a:cs typeface="Meiryo UI" panose="020B0604030504040204" pitchFamily="50" charset="-128"/>
              </a:rPr>
              <a:t>補助金</a:t>
            </a:r>
            <a:r>
              <a:rPr lang="ja-JP" altLang="en-US" sz="1000" dirty="0" smtClean="0">
                <a:solidFill>
                  <a:prstClr val="black"/>
                </a:solidFill>
                <a:cs typeface="Meiryo UI" panose="020B0604030504040204" pitchFamily="50" charset="-128"/>
              </a:rPr>
              <a:t>を</a:t>
            </a:r>
            <a:r>
              <a:rPr lang="ja-JP" altLang="en-US" sz="1000" dirty="0">
                <a:solidFill>
                  <a:prstClr val="black"/>
                </a:solidFill>
                <a:cs typeface="Meiryo UI" panose="020B0604030504040204" pitchFamily="50" charset="-128"/>
              </a:rPr>
              <a:t>受ける</a:t>
            </a:r>
            <a:r>
              <a:rPr lang="ja-JP" altLang="en-US" sz="1000" dirty="0" smtClean="0">
                <a:solidFill>
                  <a:prstClr val="black"/>
                </a:solidFill>
                <a:cs typeface="Meiryo UI" panose="020B0604030504040204" pitchFamily="50" charset="-128"/>
              </a:rPr>
              <a:t>ことができない場合がありますので、必ず期限内に申請してください。</a:t>
            </a:r>
            <a:endParaRPr lang="en-US" altLang="ja-JP" sz="1000" dirty="0" smtClean="0">
              <a:solidFill>
                <a:prstClr val="black"/>
              </a:solidFill>
              <a:cs typeface="Meiryo UI" panose="020B0604030504040204" pitchFamily="50" charset="-128"/>
            </a:endParaRPr>
          </a:p>
          <a:p>
            <a:pPr marL="85725" indent="-85725"/>
            <a:r>
              <a:rPr lang="ja-JP" altLang="en-US" sz="1000" dirty="0" smtClean="0">
                <a:solidFill>
                  <a:prstClr val="black"/>
                </a:solidFill>
                <a:cs typeface="Meiryo UI" panose="020B0604030504040204" pitchFamily="50" charset="-128"/>
              </a:rPr>
              <a:t>　　　・</a:t>
            </a:r>
            <a:r>
              <a:rPr lang="ja-JP" altLang="en-US" sz="1000" dirty="0">
                <a:solidFill>
                  <a:prstClr val="black"/>
                </a:solidFill>
                <a:cs typeface="Meiryo UI" panose="020B0604030504040204" pitchFamily="50" charset="-128"/>
              </a:rPr>
              <a:t>補助</a:t>
            </a:r>
            <a:r>
              <a:rPr lang="ja-JP" altLang="en-US" sz="1000" dirty="0" smtClean="0">
                <a:solidFill>
                  <a:prstClr val="black"/>
                </a:solidFill>
                <a:cs typeface="Meiryo UI" panose="020B0604030504040204" pitchFamily="50" charset="-128"/>
              </a:rPr>
              <a:t>要件の</a:t>
            </a:r>
            <a:r>
              <a:rPr lang="ja-JP" altLang="en-US" sz="1000" dirty="0">
                <a:solidFill>
                  <a:prstClr val="black"/>
                </a:solidFill>
                <a:cs typeface="Meiryo UI" panose="020B0604030504040204" pitchFamily="50" charset="-128"/>
              </a:rPr>
              <a:t>判定は</a:t>
            </a:r>
            <a:r>
              <a:rPr lang="ja-JP" altLang="en-US" sz="1000" dirty="0" smtClean="0">
                <a:solidFill>
                  <a:prstClr val="black"/>
                </a:solidFill>
                <a:cs typeface="Meiryo UI" panose="020B0604030504040204" pitchFamily="50" charset="-128"/>
              </a:rPr>
              <a:t>、毎年度</a:t>
            </a:r>
            <a:r>
              <a:rPr lang="ja-JP" altLang="en-US" sz="1000" dirty="0">
                <a:solidFill>
                  <a:prstClr val="black"/>
                </a:solidFill>
                <a:cs typeface="Meiryo UI" panose="020B0604030504040204" pitchFamily="50" charset="-128"/>
              </a:rPr>
              <a:t>行います</a:t>
            </a:r>
            <a:r>
              <a:rPr lang="ja-JP" altLang="en-US" sz="1000" dirty="0" smtClean="0">
                <a:solidFill>
                  <a:prstClr val="black"/>
                </a:solidFill>
                <a:cs typeface="Meiryo UI" panose="020B0604030504040204" pitchFamily="50" charset="-128"/>
              </a:rPr>
              <a:t>。</a:t>
            </a:r>
            <a:endParaRPr lang="en-US" altLang="ja-JP" sz="1000" dirty="0" smtClean="0">
              <a:solidFill>
                <a:prstClr val="black"/>
              </a:solidFill>
              <a:cs typeface="Meiryo UI" panose="020B0604030504040204" pitchFamily="50" charset="-128"/>
            </a:endParaRPr>
          </a:p>
          <a:p>
            <a:pPr marL="180975" indent="-180975"/>
            <a:r>
              <a:rPr lang="ja-JP" altLang="en-US" sz="1000" dirty="0" smtClean="0">
                <a:solidFill>
                  <a:prstClr val="black"/>
                </a:solidFill>
                <a:cs typeface="Meiryo UI" panose="020B0604030504040204" pitchFamily="50" charset="-128"/>
              </a:rPr>
              <a:t>　　　・文部科学省が実施する</a:t>
            </a:r>
            <a:r>
              <a:rPr lang="ja-JP" altLang="en-US" sz="1000" u="sng" dirty="0" smtClean="0">
                <a:solidFill>
                  <a:prstClr val="black"/>
                </a:solidFill>
                <a:cs typeface="Meiryo UI" panose="020B0604030504040204" pitchFamily="50" charset="-128"/>
              </a:rPr>
              <a:t>アンケート調査及びヒアリング調査に</a:t>
            </a:r>
            <a:r>
              <a:rPr lang="ja-JP" altLang="en-US" sz="1000" u="sng" dirty="0" smtClean="0">
                <a:solidFill>
                  <a:prstClr val="black"/>
                </a:solidFill>
                <a:cs typeface="Meiryo UI" panose="020B0604030504040204" pitchFamily="50" charset="-128"/>
              </a:rPr>
              <a:t>協力</a:t>
            </a:r>
            <a:r>
              <a:rPr lang="ja-JP" altLang="en-US" sz="1000" u="sng" dirty="0" smtClean="0">
                <a:solidFill>
                  <a:prstClr val="black"/>
                </a:solidFill>
                <a:cs typeface="Meiryo UI" panose="020B0604030504040204" pitchFamily="50" charset="-128"/>
              </a:rPr>
              <a:t>いただけ</a:t>
            </a:r>
            <a:r>
              <a:rPr lang="ja-JP" altLang="en-US" sz="1000" u="sng" dirty="0" smtClean="0">
                <a:solidFill>
                  <a:prstClr val="black"/>
                </a:solidFill>
                <a:cs typeface="Meiryo UI" panose="020B0604030504040204" pitchFamily="50" charset="-128"/>
              </a:rPr>
              <a:t>ない</a:t>
            </a:r>
            <a:r>
              <a:rPr lang="ja-JP" altLang="en-US" sz="1000" u="sng" dirty="0" smtClean="0">
                <a:solidFill>
                  <a:prstClr val="black"/>
                </a:solidFill>
                <a:cs typeface="Meiryo UI" panose="020B0604030504040204" pitchFamily="50" charset="-128"/>
              </a:rPr>
              <a:t>場合は、補助金は支給されません。</a:t>
            </a:r>
            <a:endParaRPr lang="en-US" altLang="ja-JP" sz="1000" u="sng" dirty="0" smtClean="0">
              <a:solidFill>
                <a:prstClr val="black"/>
              </a:solidFill>
              <a:cs typeface="Meiryo UI" panose="020B0604030504040204" pitchFamily="50" charset="-128"/>
            </a:endParaRPr>
          </a:p>
          <a:p>
            <a:pPr marL="180975" indent="-180975"/>
            <a:r>
              <a:rPr lang="ja-JP" altLang="en-US" sz="1000" dirty="0" smtClean="0">
                <a:solidFill>
                  <a:prstClr val="black"/>
                </a:solidFill>
                <a:cs typeface="Meiryo UI" panose="020B0604030504040204" pitchFamily="50" charset="-128"/>
              </a:rPr>
              <a:t>　　　・</a:t>
            </a:r>
            <a:r>
              <a:rPr lang="ja-JP" altLang="en-US" sz="1000" b="1" u="sng" dirty="0" smtClean="0">
                <a:solidFill>
                  <a:prstClr val="black"/>
                </a:solidFill>
                <a:cs typeface="Meiryo UI" panose="020B0604030504040204" pitchFamily="50" charset="-128"/>
              </a:rPr>
              <a:t>本事業は予算の範囲内で実施される実証事業であり、基準を満たしている場合であっても、支援の対象とならないこと</a:t>
            </a:r>
            <a:endParaRPr lang="en-US" altLang="ja-JP" sz="1000" b="1" u="sng" dirty="0" smtClean="0">
              <a:solidFill>
                <a:prstClr val="black"/>
              </a:solidFill>
              <a:cs typeface="Meiryo UI" panose="020B0604030504040204" pitchFamily="50" charset="-128"/>
            </a:endParaRPr>
          </a:p>
          <a:p>
            <a:pPr marL="180975" indent="-180975"/>
            <a:r>
              <a:rPr lang="ja-JP" altLang="en-US" sz="1000" b="1" dirty="0">
                <a:solidFill>
                  <a:prstClr val="black"/>
                </a:solidFill>
                <a:cs typeface="Meiryo UI" panose="020B0604030504040204" pitchFamily="50" charset="-128"/>
              </a:rPr>
              <a:t>　</a:t>
            </a:r>
            <a:r>
              <a:rPr lang="ja-JP" altLang="en-US" sz="1000" b="1" dirty="0" smtClean="0">
                <a:solidFill>
                  <a:prstClr val="black"/>
                </a:solidFill>
                <a:cs typeface="Meiryo UI" panose="020B0604030504040204" pitchFamily="50" charset="-128"/>
              </a:rPr>
              <a:t>　　　</a:t>
            </a:r>
            <a:r>
              <a:rPr lang="ja-JP" altLang="en-US" sz="1000" b="1" u="sng" dirty="0" smtClean="0">
                <a:solidFill>
                  <a:prstClr val="black"/>
                </a:solidFill>
                <a:cs typeface="Meiryo UI" panose="020B0604030504040204" pitchFamily="50" charset="-128"/>
              </a:rPr>
              <a:t>があります。</a:t>
            </a:r>
            <a:endParaRPr lang="ja-JP" altLang="en-US" sz="1000" b="1" u="sng" dirty="0">
              <a:solidFill>
                <a:prstClr val="black"/>
              </a:solidFill>
              <a:cs typeface="Meiryo UI" panose="020B0604030504040204" pitchFamily="50" charset="-128"/>
            </a:endParaRPr>
          </a:p>
        </p:txBody>
      </p:sp>
      <p:grpSp>
        <p:nvGrpSpPr>
          <p:cNvPr id="58" name="グループ化 57"/>
          <p:cNvGrpSpPr/>
          <p:nvPr/>
        </p:nvGrpSpPr>
        <p:grpSpPr>
          <a:xfrm>
            <a:off x="348848" y="47232"/>
            <a:ext cx="6852052" cy="350107"/>
            <a:chOff x="358405" y="1584927"/>
            <a:chExt cx="6704066" cy="339401"/>
          </a:xfrm>
        </p:grpSpPr>
        <p:grpSp>
          <p:nvGrpSpPr>
            <p:cNvPr id="59" name="グループ化 58"/>
            <p:cNvGrpSpPr/>
            <p:nvPr/>
          </p:nvGrpSpPr>
          <p:grpSpPr>
            <a:xfrm>
              <a:off x="358405" y="1603397"/>
              <a:ext cx="6533751" cy="238250"/>
              <a:chOff x="358405" y="1603397"/>
              <a:chExt cx="6533751" cy="238250"/>
            </a:xfrm>
          </p:grpSpPr>
          <p:sp>
            <p:nvSpPr>
              <p:cNvPr id="61"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62" name="AutoShape 7"/>
              <p:cNvSpPr>
                <a:spLocks noChangeArrowheads="1"/>
              </p:cNvSpPr>
              <p:nvPr/>
            </p:nvSpPr>
            <p:spPr bwMode="auto">
              <a:xfrm>
                <a:off x="360090" y="1603397"/>
                <a:ext cx="1357468"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solidFill>
                      <a:schemeClr val="bg1"/>
                    </a:solidFill>
                    <a:latin typeface="Arial" pitchFamily="34" charset="0"/>
                    <a:ea typeface="ＭＳ Ｐゴシック" pitchFamily="50" charset="-128"/>
                    <a:cs typeface="ＭＳ Ｐゴシック" pitchFamily="50" charset="-128"/>
                  </a:rPr>
                  <a:t>申請方法等</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60"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8" name="グループ化 7"/>
          <p:cNvGrpSpPr/>
          <p:nvPr/>
        </p:nvGrpSpPr>
        <p:grpSpPr>
          <a:xfrm>
            <a:off x="366905" y="4339526"/>
            <a:ext cx="6852052" cy="350107"/>
            <a:chOff x="358405" y="1584927"/>
            <a:chExt cx="6704066" cy="339401"/>
          </a:xfrm>
        </p:grpSpPr>
        <p:grpSp>
          <p:nvGrpSpPr>
            <p:cNvPr id="9" name="グループ化 8"/>
            <p:cNvGrpSpPr/>
            <p:nvPr/>
          </p:nvGrpSpPr>
          <p:grpSpPr>
            <a:xfrm>
              <a:off x="358405" y="1603397"/>
              <a:ext cx="6533751" cy="238250"/>
              <a:chOff x="358405" y="1603397"/>
              <a:chExt cx="6533751" cy="238250"/>
            </a:xfrm>
          </p:grpSpPr>
          <p:sp>
            <p:nvSpPr>
              <p:cNvPr id="11"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2" name="AutoShape 7"/>
              <p:cNvSpPr>
                <a:spLocks noChangeArrowheads="1"/>
              </p:cNvSpPr>
              <p:nvPr/>
            </p:nvSpPr>
            <p:spPr bwMode="auto">
              <a:xfrm>
                <a:off x="360090" y="1603397"/>
                <a:ext cx="1357468"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solidFill>
                      <a:schemeClr val="bg1"/>
                    </a:solidFill>
                    <a:latin typeface="Arial" pitchFamily="34" charset="0"/>
                    <a:ea typeface="ＭＳ Ｐゴシック" pitchFamily="50" charset="-128"/>
                    <a:cs typeface="ＭＳ Ｐゴシック" pitchFamily="50" charset="-128"/>
                  </a:rPr>
                  <a:t>資産保有額</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10"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aphicFrame>
        <p:nvGraphicFramePr>
          <p:cNvPr id="2" name="表 1"/>
          <p:cNvGraphicFramePr>
            <a:graphicFrameLocks noGrp="1"/>
          </p:cNvGraphicFramePr>
          <p:nvPr>
            <p:extLst>
              <p:ext uri="{D42A27DB-BD31-4B8C-83A1-F6EECF244321}">
                <p14:modId xmlns:p14="http://schemas.microsoft.com/office/powerpoint/2010/main" val="1982059856"/>
              </p:ext>
            </p:extLst>
          </p:nvPr>
        </p:nvGraphicFramePr>
        <p:xfrm>
          <a:off x="482282" y="5800386"/>
          <a:ext cx="6366192" cy="2486430"/>
        </p:xfrm>
        <a:graphic>
          <a:graphicData uri="http://schemas.openxmlformats.org/drawingml/2006/table">
            <a:tbl>
              <a:tblPr firstRow="1" bandRow="1">
                <a:tableStyleId>{5940675A-B579-460E-94D1-54222C63F5DA}</a:tableStyleId>
              </a:tblPr>
              <a:tblGrid>
                <a:gridCol w="3184888">
                  <a:extLst>
                    <a:ext uri="{9D8B030D-6E8A-4147-A177-3AD203B41FA5}">
                      <a16:colId xmlns:a16="http://schemas.microsoft.com/office/drawing/2014/main" val="2371886834"/>
                    </a:ext>
                  </a:extLst>
                </a:gridCol>
                <a:gridCol w="3181304">
                  <a:extLst>
                    <a:ext uri="{9D8B030D-6E8A-4147-A177-3AD203B41FA5}">
                      <a16:colId xmlns:a16="http://schemas.microsoft.com/office/drawing/2014/main" val="1902580614"/>
                    </a:ext>
                  </a:extLst>
                </a:gridCol>
              </a:tblGrid>
              <a:tr h="224380">
                <a:tc>
                  <a:txBody>
                    <a:bodyPr/>
                    <a:lstStyle/>
                    <a:p>
                      <a:pPr algn="ct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資産</a:t>
                      </a:r>
                      <a:endParaRPr kumimoji="1" lang="en-US" altLang="ja-JP" sz="10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提出書類（申請日の直近のもの）</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972089"/>
                  </a:ext>
                </a:extLst>
              </a:tr>
              <a:tr h="389780">
                <a:tc>
                  <a:txBody>
                    <a:bodyPr/>
                    <a:lstStyle/>
                    <a:p>
                      <a:pPr marL="0" indent="0" algn="l"/>
                      <a:r>
                        <a:rPr kumimoji="1" lang="ja-JP" altLang="en-US" sz="900" b="0" dirty="0" smtClean="0">
                          <a:solidFill>
                            <a:schemeClr val="tx1"/>
                          </a:solidFill>
                          <a:latin typeface="+mn-ea"/>
                          <a:ea typeface="+mn-ea"/>
                        </a:rPr>
                        <a:t>預貯金</a:t>
                      </a:r>
                      <a:endParaRPr kumimoji="1" lang="en-US" altLang="ja-JP" sz="900" b="0" dirty="0" smtClean="0">
                        <a:solidFill>
                          <a:schemeClr val="tx1"/>
                        </a:solidFill>
                        <a:latin typeface="+mn-ea"/>
                        <a:ea typeface="+mn-ea"/>
                      </a:endParaRPr>
                    </a:p>
                    <a:p>
                      <a:pPr marL="0" indent="0" algn="l"/>
                      <a:r>
                        <a:rPr kumimoji="1" lang="ja-JP" altLang="en-US" sz="900" b="0" dirty="0" smtClean="0">
                          <a:solidFill>
                            <a:schemeClr val="tx1"/>
                          </a:solidFill>
                          <a:latin typeface="+mn-ea"/>
                          <a:ea typeface="+mn-ea"/>
                        </a:rPr>
                        <a:t>（普通・定期・外貨預金・外貨積立等）</a:t>
                      </a:r>
                      <a:endParaRPr kumimoji="1" lang="en-US" altLang="ja-JP" sz="900" b="0" dirty="0" smtClean="0">
                        <a:solidFill>
                          <a:schemeClr val="tx1"/>
                        </a:solidFill>
                        <a:latin typeface="+mn-ea"/>
                        <a:ea typeface="+mn-ea"/>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46404"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通帳の写し（口座名義、残高とその日付が確認できるページ）または残高証明書</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3031593"/>
                  </a:ext>
                </a:extLst>
              </a:tr>
              <a:tr h="389780">
                <a:tc>
                  <a:txBody>
                    <a:bodyPr/>
                    <a:lstStyle/>
                    <a:p>
                      <a:pPr algn="l"/>
                      <a:r>
                        <a:rPr kumimoji="1" lang="ja-JP" altLang="en-US" sz="900" b="0" dirty="0" smtClean="0">
                          <a:solidFill>
                            <a:schemeClr val="tx1"/>
                          </a:solidFill>
                          <a:latin typeface="+mn-ea"/>
                          <a:ea typeface="+mn-ea"/>
                        </a:rPr>
                        <a:t>有価証券</a:t>
                      </a:r>
                      <a:endParaRPr kumimoji="1" lang="en-US" altLang="ja-JP" sz="900" b="0" dirty="0" smtClean="0">
                        <a:solidFill>
                          <a:schemeClr val="tx1"/>
                        </a:solidFill>
                        <a:latin typeface="+mn-ea"/>
                        <a:ea typeface="+mn-ea"/>
                      </a:endParaRPr>
                    </a:p>
                    <a:p>
                      <a:pPr algn="l"/>
                      <a:r>
                        <a:rPr kumimoji="1" lang="ja-JP" altLang="en-US" sz="900" b="0" dirty="0" smtClean="0">
                          <a:solidFill>
                            <a:schemeClr val="tx1"/>
                          </a:solidFill>
                          <a:latin typeface="+mn-ea"/>
                          <a:ea typeface="+mn-ea"/>
                        </a:rPr>
                        <a:t>（株式・国債・地方債・社債・</a:t>
                      </a:r>
                      <a:r>
                        <a:rPr kumimoji="1" lang="en-US" altLang="ja-JP" sz="900" b="0" dirty="0" smtClean="0">
                          <a:solidFill>
                            <a:schemeClr val="tx1"/>
                          </a:solidFill>
                          <a:latin typeface="+mn-ea"/>
                          <a:ea typeface="+mn-ea"/>
                        </a:rPr>
                        <a:t>FX</a:t>
                      </a:r>
                      <a:r>
                        <a:rPr kumimoji="1" lang="ja-JP" altLang="en-US" sz="900" b="0" dirty="0" smtClean="0">
                          <a:solidFill>
                            <a:schemeClr val="tx1"/>
                          </a:solidFill>
                          <a:latin typeface="+mn-ea"/>
                          <a:ea typeface="+mn-ea"/>
                        </a:rPr>
                        <a:t>・仮想通貨・商品先物取引等）</a:t>
                      </a:r>
                      <a:endParaRPr kumimoji="1" lang="ja-JP" altLang="en-US" sz="900" b="0" dirty="0">
                        <a:solidFill>
                          <a:schemeClr val="tx1"/>
                        </a:solidFill>
                        <a:latin typeface="+mn-ea"/>
                        <a:ea typeface="+mn-ea"/>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証券会社や銀行の口座の写し（口座名義、残高とその日付が確認できるページ）または残高証明書</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4145046"/>
                  </a:ext>
                </a:extLst>
              </a:tr>
              <a:tr h="498052">
                <a:tc>
                  <a:txBody>
                    <a:bodyPr/>
                    <a:lstStyle/>
                    <a:p>
                      <a:pPr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貴金属</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pPr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（金・銀（積み立て購入を含む。）など、購入先の口座残高によって時価評価額が容易に把握できるもの）</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購入先の銀行等の口座の写し（口座名義、残高とその日付が確認できるページ）または残高証明書</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0318158"/>
                  </a:ext>
                </a:extLst>
              </a:tr>
              <a:tr h="351442">
                <a:tc>
                  <a:txBody>
                    <a:bodyPr/>
                    <a:lstStyle/>
                    <a:p>
                      <a:pPr marL="0" indent="0"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投資信託</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46404"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銀行、信託銀行、証券会社等の口座の写し（口座名義、残高とその日付が確認できるページ）または残高証明書</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6411330"/>
                  </a:ext>
                </a:extLst>
              </a:tr>
              <a:tr h="336571">
                <a:tc>
                  <a:txBody>
                    <a:bodyPr/>
                    <a:lstStyle/>
                    <a:p>
                      <a:pPr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タンス預金</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pPr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（自宅等で保管している現金）</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自己申告</a:t>
                      </a: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8334265"/>
                  </a:ext>
                </a:extLst>
              </a:tr>
              <a:tr h="210356">
                <a:tc>
                  <a:txBody>
                    <a:bodyPr/>
                    <a:lstStyle/>
                    <a:p>
                      <a:pPr algn="l"/>
                      <a:r>
                        <a:rPr kumimoji="1" lang="zh-TW" altLang="en-US" sz="900" dirty="0" smtClean="0">
                          <a:solidFill>
                            <a:schemeClr val="tx1"/>
                          </a:solidFill>
                          <a:latin typeface="ＭＳ Ｐゴシック" panose="020B0600070205080204" pitchFamily="50" charset="-128"/>
                          <a:ea typeface="ＭＳ Ｐゴシック" panose="020B0600070205080204" pitchFamily="50" charset="-128"/>
                        </a:rPr>
                        <a:t>負債（借入金等）</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残高証明書や借用証書等の写し</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0776380"/>
                  </a:ext>
                </a:extLst>
              </a:tr>
            </a:tbl>
          </a:graphicData>
        </a:graphic>
      </p:graphicFrame>
      <p:sp>
        <p:nvSpPr>
          <p:cNvPr id="14" name="テキスト ボックス 13"/>
          <p:cNvSpPr txBox="1"/>
          <p:nvPr/>
        </p:nvSpPr>
        <p:spPr>
          <a:xfrm>
            <a:off x="288317" y="4612440"/>
            <a:ext cx="6677977" cy="1246495"/>
          </a:xfrm>
          <a:prstGeom prst="rect">
            <a:avLst/>
          </a:prstGeom>
          <a:noFill/>
        </p:spPr>
        <p:txBody>
          <a:bodyPr wrap="square" rtlCol="0">
            <a:spAutoFit/>
          </a:bodyPr>
          <a:lstStyle>
            <a:defPPr>
              <a:defRPr lang="ja-JP"/>
            </a:defPPr>
            <a:lvl1pPr>
              <a:defRPr sz="1050">
                <a:latin typeface="+mj-ea"/>
                <a:ea typeface="+mj-ea"/>
              </a:defRPr>
            </a:lvl1pPr>
          </a:lstStyle>
          <a:p>
            <a:pPr>
              <a:lnSpc>
                <a:spcPts val="1500"/>
              </a:lnSpc>
            </a:pPr>
            <a:r>
              <a:rPr lang="ja-JP" altLang="en-US" sz="1000" dirty="0" smtClean="0"/>
              <a:t>　資産</a:t>
            </a:r>
            <a:r>
              <a:rPr lang="ja-JP" altLang="en-US" sz="1000" dirty="0"/>
              <a:t>保有額とは、保護者等に該当する者について、以下の金額を合算（負債については差引）した額に</a:t>
            </a:r>
            <a:r>
              <a:rPr lang="ja-JP" altLang="en-US" sz="1000" dirty="0" smtClean="0"/>
              <a:t>なります。</a:t>
            </a:r>
            <a:endParaRPr lang="en-US" altLang="ja-JP" sz="1000" dirty="0"/>
          </a:p>
          <a:p>
            <a:pPr>
              <a:lnSpc>
                <a:spcPts val="1500"/>
              </a:lnSpc>
            </a:pPr>
            <a:r>
              <a:rPr lang="ja-JP" altLang="en-US" sz="1000" dirty="0" smtClean="0"/>
              <a:t>　　預貯金</a:t>
            </a:r>
            <a:r>
              <a:rPr lang="ja-JP" altLang="en-US" sz="1000" dirty="0"/>
              <a:t>（普通・定期・外貨預金・外貨積立等）、有価証券（株式・国債・地方債・社債・</a:t>
            </a:r>
            <a:r>
              <a:rPr lang="en-US" altLang="ja-JP" sz="1000" dirty="0"/>
              <a:t>FX</a:t>
            </a:r>
            <a:r>
              <a:rPr lang="ja-JP" altLang="en-US" sz="1000" dirty="0"/>
              <a:t>・仮想通貨・商品先物取引</a:t>
            </a:r>
            <a:r>
              <a:rPr lang="ja-JP" altLang="en-US" sz="1000" dirty="0" smtClean="0"/>
              <a:t>等）、　</a:t>
            </a:r>
            <a:endParaRPr lang="en-US" altLang="ja-JP" sz="1000" dirty="0" smtClean="0"/>
          </a:p>
          <a:p>
            <a:pPr>
              <a:lnSpc>
                <a:spcPts val="1500"/>
              </a:lnSpc>
            </a:pPr>
            <a:r>
              <a:rPr lang="ja-JP" altLang="en-US" sz="1000" dirty="0"/>
              <a:t>　</a:t>
            </a:r>
            <a:r>
              <a:rPr lang="ja-JP" altLang="en-US" sz="1000" dirty="0" smtClean="0"/>
              <a:t>　貴金属</a:t>
            </a:r>
            <a:r>
              <a:rPr lang="ja-JP" altLang="en-US" sz="1000" dirty="0"/>
              <a:t>（金・銀（積み立て購入を含む。</a:t>
            </a:r>
            <a:r>
              <a:rPr lang="ja-JP" altLang="en-US" sz="1000"/>
              <a:t>）</a:t>
            </a:r>
            <a:r>
              <a:rPr lang="ja-JP" altLang="en-US" sz="1000" smtClean="0"/>
              <a:t>など購入先の口座</a:t>
            </a:r>
            <a:r>
              <a:rPr lang="ja-JP" altLang="en-US" sz="1000" dirty="0"/>
              <a:t>残高によって時価評価</a:t>
            </a:r>
            <a:r>
              <a:rPr lang="ja-JP" altLang="en-US" sz="1000" dirty="0" smtClean="0"/>
              <a:t>額が</a:t>
            </a:r>
            <a:r>
              <a:rPr lang="ja-JP" altLang="en-US" sz="1000" dirty="0"/>
              <a:t>容易に把握できるもの）</a:t>
            </a:r>
            <a:r>
              <a:rPr lang="ja-JP" altLang="en-US" sz="1000" dirty="0" smtClean="0"/>
              <a:t>、</a:t>
            </a:r>
            <a:endParaRPr lang="en-US" altLang="ja-JP" sz="1000" dirty="0" smtClean="0"/>
          </a:p>
          <a:p>
            <a:pPr>
              <a:lnSpc>
                <a:spcPts val="1500"/>
              </a:lnSpc>
            </a:pPr>
            <a:r>
              <a:rPr lang="ja-JP" altLang="en-US" sz="1000" dirty="0"/>
              <a:t>　</a:t>
            </a:r>
            <a:r>
              <a:rPr lang="ja-JP" altLang="en-US" sz="1000" dirty="0" smtClean="0"/>
              <a:t>　投資</a:t>
            </a:r>
            <a:r>
              <a:rPr lang="ja-JP" altLang="en-US" sz="1000" dirty="0"/>
              <a:t>信託、タンス預金（現金）、負債（借入金等</a:t>
            </a:r>
            <a:r>
              <a:rPr lang="ja-JP" altLang="en-US" sz="1000" dirty="0" smtClean="0"/>
              <a:t>）</a:t>
            </a:r>
            <a:endParaRPr lang="en-US" altLang="ja-JP" sz="1000" dirty="0" smtClean="0"/>
          </a:p>
          <a:p>
            <a:pPr>
              <a:lnSpc>
                <a:spcPts val="1500"/>
              </a:lnSpc>
            </a:pPr>
            <a:r>
              <a:rPr lang="ja-JP" altLang="en-US" sz="1000" dirty="0" smtClean="0"/>
              <a:t>　（例）預貯金５００万円、負債（借入金）２００万円の場合</a:t>
            </a:r>
            <a:endParaRPr lang="en-US" altLang="ja-JP" sz="1000" dirty="0" smtClean="0"/>
          </a:p>
          <a:p>
            <a:pPr>
              <a:lnSpc>
                <a:spcPts val="1500"/>
              </a:lnSpc>
            </a:pPr>
            <a:r>
              <a:rPr lang="ja-JP" altLang="en-US" sz="1000" dirty="0"/>
              <a:t>　</a:t>
            </a:r>
            <a:r>
              <a:rPr lang="ja-JP" altLang="en-US" sz="1000" dirty="0" smtClean="0"/>
              <a:t>　　　資産保有額　</a:t>
            </a:r>
            <a:r>
              <a:rPr lang="en-US" altLang="ja-JP" sz="1000" dirty="0" smtClean="0"/>
              <a:t>…</a:t>
            </a:r>
            <a:r>
              <a:rPr lang="ja-JP" altLang="en-US" sz="1000" dirty="0" smtClean="0"/>
              <a:t>　預貯金　５００万円　－　負債（借入金）　２００万円　＝　</a:t>
            </a:r>
            <a:r>
              <a:rPr lang="ja-JP" altLang="en-US" sz="1000" u="sng" dirty="0" smtClean="0"/>
              <a:t>３００万円</a:t>
            </a:r>
            <a:endParaRPr lang="ja-JP" altLang="en-US" sz="1000" u="sng" dirty="0"/>
          </a:p>
        </p:txBody>
      </p:sp>
      <p:grpSp>
        <p:nvGrpSpPr>
          <p:cNvPr id="17" name="グループ化 16"/>
          <p:cNvGrpSpPr/>
          <p:nvPr/>
        </p:nvGrpSpPr>
        <p:grpSpPr>
          <a:xfrm>
            <a:off x="1424310" y="2142090"/>
            <a:ext cx="4366890" cy="2186318"/>
            <a:chOff x="432098" y="6085061"/>
            <a:chExt cx="6372000" cy="3240360"/>
          </a:xfrm>
        </p:grpSpPr>
        <p:sp>
          <p:nvSpPr>
            <p:cNvPr id="18" name="正方形/長方形 17"/>
            <p:cNvSpPr/>
            <p:nvPr/>
          </p:nvSpPr>
          <p:spPr>
            <a:xfrm>
              <a:off x="432098" y="6085061"/>
              <a:ext cx="6372000" cy="3240360"/>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200" dirty="0">
                <a:solidFill>
                  <a:schemeClr val="tx1"/>
                </a:solidFill>
              </a:endParaRPr>
            </a:p>
          </p:txBody>
        </p:sp>
        <p:sp>
          <p:nvSpPr>
            <p:cNvPr id="19" name="正方形/長方形 18"/>
            <p:cNvSpPr/>
            <p:nvPr/>
          </p:nvSpPr>
          <p:spPr>
            <a:xfrm>
              <a:off x="648544" y="6733133"/>
              <a:ext cx="1728000" cy="238320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schemeClr val="tx1"/>
                  </a:solidFill>
                </a:rPr>
                <a:t>提出用封筒</a:t>
              </a:r>
              <a:r>
                <a:rPr lang="en-US" altLang="ja-JP" sz="1100" dirty="0" smtClean="0">
                  <a:solidFill>
                    <a:schemeClr val="tx1"/>
                  </a:solidFill>
                </a:rPr>
                <a:t>A</a:t>
              </a:r>
            </a:p>
            <a:p>
              <a:pPr algn="ctr">
                <a:defRPr/>
              </a:pPr>
              <a:r>
                <a:rPr lang="ja-JP" altLang="en-US" sz="1100" dirty="0" smtClean="0">
                  <a:solidFill>
                    <a:schemeClr val="tx1"/>
                  </a:solidFill>
                </a:rPr>
                <a:t>（申請書用）</a:t>
              </a:r>
              <a:endParaRPr lang="ja-JP" altLang="en-US" sz="1100" dirty="0">
                <a:solidFill>
                  <a:schemeClr val="tx1"/>
                </a:solidFill>
              </a:endParaRPr>
            </a:p>
          </p:txBody>
        </p:sp>
        <p:sp>
          <p:nvSpPr>
            <p:cNvPr id="20" name="正方形/長方形 19"/>
            <p:cNvSpPr/>
            <p:nvPr/>
          </p:nvSpPr>
          <p:spPr>
            <a:xfrm>
              <a:off x="2520330" y="6589117"/>
              <a:ext cx="828650" cy="9882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700" dirty="0" smtClean="0">
                  <a:solidFill>
                    <a:srgbClr val="000000"/>
                  </a:solidFill>
                </a:rPr>
                <a:t>①申請書</a:t>
              </a:r>
              <a:endParaRPr lang="ja-JP" altLang="en-US" sz="700" dirty="0">
                <a:solidFill>
                  <a:srgbClr val="000000"/>
                </a:solidFill>
              </a:endParaRPr>
            </a:p>
          </p:txBody>
        </p:sp>
        <p:sp>
          <p:nvSpPr>
            <p:cNvPr id="21" name="正方形/長方形 20"/>
            <p:cNvSpPr/>
            <p:nvPr/>
          </p:nvSpPr>
          <p:spPr>
            <a:xfrm>
              <a:off x="2736354" y="6877149"/>
              <a:ext cx="828650" cy="9882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700" dirty="0">
                  <a:solidFill>
                    <a:srgbClr val="000000"/>
                  </a:solidFill>
                </a:rPr>
                <a:t>②</a:t>
              </a:r>
              <a:r>
                <a:rPr lang="ja-JP" altLang="en-US" sz="700" dirty="0" smtClean="0">
                  <a:solidFill>
                    <a:srgbClr val="000000"/>
                  </a:solidFill>
                </a:rPr>
                <a:t>誓約書</a:t>
              </a:r>
              <a:endParaRPr lang="ja-JP" altLang="en-US" sz="700" dirty="0">
                <a:solidFill>
                  <a:srgbClr val="000000"/>
                </a:solidFill>
              </a:endParaRPr>
            </a:p>
          </p:txBody>
        </p:sp>
        <p:sp>
          <p:nvSpPr>
            <p:cNvPr id="22" name="下カーブ矢印 21"/>
            <p:cNvSpPr/>
            <p:nvPr/>
          </p:nvSpPr>
          <p:spPr>
            <a:xfrm rot="11059415" flipV="1">
              <a:off x="2173770" y="6155356"/>
              <a:ext cx="1016697" cy="396000"/>
            </a:xfrm>
            <a:prstGeom prst="curvedDownArrow">
              <a:avLst>
                <a:gd name="adj1" fmla="val 25000"/>
                <a:gd name="adj2" fmla="val 50000"/>
                <a:gd name="adj3" fmla="val 2591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23" name="正方形/長方形 22"/>
            <p:cNvSpPr/>
            <p:nvPr/>
          </p:nvSpPr>
          <p:spPr>
            <a:xfrm>
              <a:off x="2952378" y="7165181"/>
              <a:ext cx="828650" cy="9882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700" dirty="0">
                  <a:solidFill>
                    <a:srgbClr val="000000"/>
                  </a:solidFill>
                </a:rPr>
                <a:t>④</a:t>
              </a:r>
              <a:r>
                <a:rPr lang="ja-JP" altLang="en-US" sz="700" dirty="0" smtClean="0">
                  <a:solidFill>
                    <a:srgbClr val="000000"/>
                  </a:solidFill>
                </a:rPr>
                <a:t>課税証明書</a:t>
              </a:r>
              <a:endParaRPr lang="ja-JP" altLang="en-US" sz="700" dirty="0">
                <a:solidFill>
                  <a:srgbClr val="000000"/>
                </a:solidFill>
              </a:endParaRPr>
            </a:p>
          </p:txBody>
        </p:sp>
        <p:sp>
          <p:nvSpPr>
            <p:cNvPr id="24" name="正方形/長方形 23"/>
            <p:cNvSpPr/>
            <p:nvPr/>
          </p:nvSpPr>
          <p:spPr>
            <a:xfrm>
              <a:off x="3096394" y="7562726"/>
              <a:ext cx="828650" cy="9882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600" dirty="0" smtClean="0">
                  <a:solidFill>
                    <a:srgbClr val="000000"/>
                  </a:solidFill>
                </a:rPr>
                <a:t>⑤資産保有額が確認できる書類</a:t>
              </a:r>
              <a:endParaRPr lang="ja-JP" altLang="en-US" sz="600" dirty="0">
                <a:solidFill>
                  <a:srgbClr val="000000"/>
                </a:solidFill>
              </a:endParaRPr>
            </a:p>
          </p:txBody>
        </p:sp>
        <p:sp>
          <p:nvSpPr>
            <p:cNvPr id="25" name="正方形/長方形 24"/>
            <p:cNvSpPr/>
            <p:nvPr/>
          </p:nvSpPr>
          <p:spPr>
            <a:xfrm rot="5400000">
              <a:off x="4716506" y="7459470"/>
              <a:ext cx="972000" cy="2196000"/>
            </a:xfrm>
            <a:prstGeom prst="rect">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ja-JP" altLang="en-US" sz="1050" dirty="0" smtClean="0">
                  <a:solidFill>
                    <a:schemeClr val="tx1"/>
                  </a:solidFill>
                </a:rPr>
                <a:t>提出用封筒</a:t>
              </a:r>
              <a:r>
                <a:rPr lang="en-US" altLang="ja-JP" sz="1050" dirty="0" smtClean="0">
                  <a:solidFill>
                    <a:schemeClr val="tx1"/>
                  </a:solidFill>
                </a:rPr>
                <a:t>B</a:t>
              </a:r>
            </a:p>
            <a:p>
              <a:pPr algn="ctr">
                <a:defRPr/>
              </a:pPr>
              <a:r>
                <a:rPr lang="ja-JP" altLang="en-US" sz="1050" dirty="0" smtClean="0">
                  <a:solidFill>
                    <a:schemeClr val="tx1"/>
                  </a:solidFill>
                </a:rPr>
                <a:t>（調査書用）</a:t>
              </a:r>
              <a:endParaRPr lang="ja-JP" altLang="en-US" sz="1050" dirty="0">
                <a:solidFill>
                  <a:schemeClr val="tx1"/>
                </a:solidFill>
              </a:endParaRPr>
            </a:p>
          </p:txBody>
        </p:sp>
        <p:sp>
          <p:nvSpPr>
            <p:cNvPr id="26" name="左カーブ矢印 25"/>
            <p:cNvSpPr/>
            <p:nvPr/>
          </p:nvSpPr>
          <p:spPr>
            <a:xfrm rot="20460000">
              <a:off x="5801940" y="7307277"/>
              <a:ext cx="360000" cy="75599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27" name="正方形/長方形 26"/>
            <p:cNvSpPr/>
            <p:nvPr/>
          </p:nvSpPr>
          <p:spPr>
            <a:xfrm>
              <a:off x="4788181" y="6834716"/>
              <a:ext cx="828650" cy="988219"/>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700" dirty="0">
                  <a:solidFill>
                    <a:srgbClr val="000000"/>
                  </a:solidFill>
                </a:rPr>
                <a:t>③</a:t>
              </a:r>
              <a:r>
                <a:rPr lang="ja-JP" altLang="en-US" sz="700" dirty="0" smtClean="0">
                  <a:solidFill>
                    <a:srgbClr val="000000"/>
                  </a:solidFill>
                </a:rPr>
                <a:t>調査書</a:t>
              </a:r>
              <a:endParaRPr lang="ja-JP" altLang="en-US" sz="1000" dirty="0">
                <a:solidFill>
                  <a:srgbClr val="000000"/>
                </a:solidFill>
              </a:endParaRPr>
            </a:p>
          </p:txBody>
        </p:sp>
      </p:grpSp>
      <p:sp>
        <p:nvSpPr>
          <p:cNvPr id="35" name="Rectangle 11"/>
          <p:cNvSpPr>
            <a:spLocks noChangeArrowheads="1"/>
          </p:cNvSpPr>
          <p:nvPr/>
        </p:nvSpPr>
        <p:spPr bwMode="auto">
          <a:xfrm>
            <a:off x="366905" y="8571923"/>
            <a:ext cx="5333511" cy="1150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tabLst>
                <a:tab pos="4011613" algn="l"/>
              </a:tabLst>
            </a:pPr>
            <a:r>
              <a:rPr lang="ja-JP" altLang="en-US" sz="1050" dirty="0">
                <a:latin typeface="Arial" pitchFamily="34" charset="0"/>
                <a:cs typeface="ＭＳ Ｐゴシック" pitchFamily="50" charset="-128"/>
              </a:rPr>
              <a:t>○　申請手続きに関する問合せ先　（申請書の記入のしかたや添付書類についてなど）</a:t>
            </a:r>
            <a:endParaRPr lang="en-US" altLang="ja-JP" sz="1050" dirty="0">
              <a:latin typeface="Arial" pitchFamily="34" charset="0"/>
              <a:cs typeface="ＭＳ Ｐゴシック" pitchFamily="50" charset="-128"/>
            </a:endParaRPr>
          </a:p>
          <a:p>
            <a:pPr lvl="0" defTabSz="914400" fontAlgn="base">
              <a:spcBef>
                <a:spcPct val="0"/>
              </a:spcBef>
              <a:spcAft>
                <a:spcPct val="0"/>
              </a:spcAft>
              <a:tabLst>
                <a:tab pos="4011613" algn="l"/>
              </a:tabLst>
            </a:pPr>
            <a:r>
              <a:rPr lang="ja-JP" altLang="en-US" sz="1050" dirty="0">
                <a:latin typeface="Arial" pitchFamily="34" charset="0"/>
                <a:cs typeface="ＭＳ Ｐゴシック" pitchFamily="50" charset="-128"/>
              </a:rPr>
              <a:t>　　　　：　</a:t>
            </a:r>
            <a:r>
              <a:rPr lang="ja-JP" altLang="en-US" sz="1050" u="sng" dirty="0">
                <a:latin typeface="Arial" pitchFamily="34" charset="0"/>
                <a:cs typeface="ＭＳ Ｐゴシック" pitchFamily="50" charset="-128"/>
              </a:rPr>
              <a:t>在学する学校</a:t>
            </a:r>
            <a:endParaRPr lang="en-US" altLang="ja-JP" sz="1050" dirty="0">
              <a:latin typeface="Arial" pitchFamily="34" charset="0"/>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tab pos="4011613" algn="l"/>
              </a:tabLst>
            </a:pPr>
            <a:endParaRPr lang="en-US" altLang="ja-JP" sz="700" dirty="0" smtClean="0">
              <a:latin typeface="Arial" pitchFamily="34" charset="0"/>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tab pos="4011613" algn="l"/>
              </a:tabLst>
            </a:pPr>
            <a:r>
              <a:rPr lang="ja-JP" altLang="en-US" sz="1050" dirty="0" smtClean="0">
                <a:latin typeface="Arial" pitchFamily="34" charset="0"/>
                <a:ea typeface="ＭＳ Ｐゴシック" pitchFamily="50" charset="-128"/>
                <a:cs typeface="ＭＳ Ｐゴシック" pitchFamily="50" charset="-128"/>
              </a:rPr>
              <a:t>○　</a:t>
            </a:r>
            <a:r>
              <a:rPr kumimoji="1" lang="ja-JP" altLang="en-US" sz="105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制度に関する問合せ先</a:t>
            </a:r>
            <a:endParaRPr kumimoji="1" lang="en-US" altLang="ja-JP" sz="105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fontAlgn="base">
              <a:lnSpc>
                <a:spcPct val="96000"/>
              </a:lnSpc>
              <a:spcBef>
                <a:spcPct val="0"/>
              </a:spcBef>
              <a:spcAft>
                <a:spcPct val="0"/>
              </a:spcAft>
            </a:pPr>
            <a:r>
              <a:rPr lang="ja-JP" altLang="en-US" sz="1050" dirty="0" smtClean="0">
                <a:latin typeface="+mj-ea"/>
                <a:cs typeface="ＭＳ Ｐゴシック" pitchFamily="50" charset="-128"/>
              </a:rPr>
              <a:t>　　　　：　大阪府 教育庁 私学課　授業料支援補助金担当</a:t>
            </a:r>
            <a:r>
              <a:rPr lang="en-US" altLang="ja-JP" sz="1050" dirty="0" smtClean="0">
                <a:latin typeface="+mj-ea"/>
                <a:cs typeface="ＭＳ Ｐゴシック" pitchFamily="50" charset="-128"/>
              </a:rPr>
              <a:t> </a:t>
            </a:r>
            <a:r>
              <a:rPr lang="ja-JP" altLang="en-US" sz="1050" dirty="0" smtClean="0">
                <a:latin typeface="+mj-ea"/>
                <a:cs typeface="ＭＳ Ｐゴシック" pitchFamily="50" charset="-128"/>
              </a:rPr>
              <a:t>　 電話　：　</a:t>
            </a:r>
            <a:r>
              <a:rPr lang="en-US" altLang="ja-JP" sz="1050" dirty="0" smtClean="0">
                <a:latin typeface="+mj-ea"/>
                <a:cs typeface="ＭＳ Ｐゴシック" pitchFamily="50" charset="-128"/>
              </a:rPr>
              <a:t>06-6941-0351</a:t>
            </a:r>
            <a:r>
              <a:rPr lang="ja-JP" altLang="en-US" sz="1050" dirty="0" smtClean="0">
                <a:latin typeface="+mj-ea"/>
                <a:cs typeface="ＭＳ Ｐゴシック" pitchFamily="50" charset="-128"/>
              </a:rPr>
              <a:t>（代表）</a:t>
            </a:r>
            <a:endParaRPr lang="en-US" altLang="ja-JP" sz="1050" dirty="0" smtClean="0">
              <a:latin typeface="+mj-ea"/>
              <a:cs typeface="ＭＳ Ｐゴシック" pitchFamily="50" charset="-128"/>
            </a:endParaRPr>
          </a:p>
          <a:p>
            <a:pPr fontAlgn="base">
              <a:lnSpc>
                <a:spcPct val="96000"/>
              </a:lnSpc>
              <a:spcBef>
                <a:spcPct val="0"/>
              </a:spcBef>
              <a:spcAft>
                <a:spcPct val="0"/>
              </a:spcAft>
            </a:pPr>
            <a:r>
              <a:rPr lang="ja-JP" altLang="en-US" sz="1050" dirty="0" smtClean="0">
                <a:latin typeface="+mj-ea"/>
                <a:cs typeface="ＭＳ Ｐゴシック" pitchFamily="50" charset="-128"/>
              </a:rPr>
              <a:t>　　　　：</a:t>
            </a:r>
            <a:r>
              <a:rPr lang="ja-JP" altLang="en-US" sz="1050" dirty="0">
                <a:latin typeface="+mj-ea"/>
                <a:cs typeface="ＭＳ Ｐゴシック" pitchFamily="50" charset="-128"/>
              </a:rPr>
              <a:t>　大阪府</a:t>
            </a:r>
            <a:r>
              <a:rPr lang="ja-JP" altLang="en-US" sz="1050" dirty="0" smtClean="0">
                <a:latin typeface="+mj-ea"/>
                <a:cs typeface="ＭＳ Ｐゴシック" pitchFamily="50" charset="-128"/>
              </a:rPr>
              <a:t>ホームページ「</a:t>
            </a:r>
            <a:r>
              <a:rPr lang="ja-JP" altLang="en-US" sz="1050" dirty="0">
                <a:latin typeface="+mj-ea"/>
                <a:cs typeface="ＭＳ Ｐゴシック" pitchFamily="50" charset="-128"/>
              </a:rPr>
              <a:t>私立小中学校生に対する授業料支援</a:t>
            </a:r>
            <a:r>
              <a:rPr lang="ja-JP" altLang="en-US" sz="1050">
                <a:latin typeface="+mj-ea"/>
                <a:cs typeface="ＭＳ Ｐゴシック" pitchFamily="50" charset="-128"/>
              </a:rPr>
              <a:t>に</a:t>
            </a:r>
            <a:r>
              <a:rPr lang="ja-JP" altLang="en-US" sz="1050" smtClean="0">
                <a:latin typeface="+mj-ea"/>
                <a:cs typeface="ＭＳ Ｐゴシック" pitchFamily="50" charset="-128"/>
              </a:rPr>
              <a:t>ついて」</a:t>
            </a:r>
            <a:r>
              <a:rPr lang="ja-JP" altLang="en-US" sz="1050" dirty="0">
                <a:latin typeface="+mj-ea"/>
                <a:cs typeface="ＭＳ Ｐゴシック" pitchFamily="50" charset="-128"/>
              </a:rPr>
              <a:t>　</a:t>
            </a:r>
            <a:endParaRPr lang="en-US" altLang="ja-JP" sz="1050" dirty="0">
              <a:latin typeface="+mj-ea"/>
              <a:cs typeface="ＭＳ Ｐゴシック" pitchFamily="50" charset="-128"/>
            </a:endParaRPr>
          </a:p>
          <a:p>
            <a:pPr fontAlgn="base">
              <a:lnSpc>
                <a:spcPct val="96000"/>
              </a:lnSpc>
              <a:spcBef>
                <a:spcPct val="0"/>
              </a:spcBef>
              <a:spcAft>
                <a:spcPct val="0"/>
              </a:spcAft>
            </a:pPr>
            <a:r>
              <a:rPr lang="ja-JP" altLang="en-US" sz="1050" dirty="0">
                <a:latin typeface="+mj-ea"/>
                <a:cs typeface="ＭＳ Ｐゴシック" pitchFamily="50" charset="-128"/>
              </a:rPr>
              <a:t>　　　　　　</a:t>
            </a:r>
            <a:r>
              <a:rPr lang="en-US" altLang="ja-JP" sz="1050" dirty="0">
                <a:latin typeface="+mj-ea"/>
                <a:cs typeface="ＭＳ Ｐゴシック" pitchFamily="50" charset="-128"/>
              </a:rPr>
              <a:t>https://</a:t>
            </a:r>
            <a:r>
              <a:rPr lang="en-US" altLang="ja-JP" sz="1050" dirty="0" smtClean="0">
                <a:latin typeface="+mj-ea"/>
                <a:cs typeface="ＭＳ Ｐゴシック" pitchFamily="50" charset="-128"/>
              </a:rPr>
              <a:t>www.pref.osaka.lg.jp/shigaku/20190724/index.html</a:t>
            </a:r>
          </a:p>
        </p:txBody>
      </p:sp>
      <p:sp>
        <p:nvSpPr>
          <p:cNvPr id="40" name="正方形/長方形 39"/>
          <p:cNvSpPr/>
          <p:nvPr/>
        </p:nvSpPr>
        <p:spPr>
          <a:xfrm>
            <a:off x="5504637" y="9533582"/>
            <a:ext cx="1760418" cy="225318"/>
          </a:xfrm>
          <a:prstGeom prst="rect">
            <a:avLst/>
          </a:prstGeom>
        </p:spPr>
        <p:txBody>
          <a:bodyPr wrap="none">
            <a:spAutoFit/>
          </a:bodyPr>
          <a:lstStyle/>
          <a:p>
            <a:pPr fontAlgn="base">
              <a:lnSpc>
                <a:spcPct val="96000"/>
              </a:lnSpc>
              <a:spcBef>
                <a:spcPct val="0"/>
              </a:spcBef>
              <a:spcAft>
                <a:spcPct val="0"/>
              </a:spcAft>
            </a:pPr>
            <a:r>
              <a:rPr lang="ja-JP" altLang="en-US" sz="900" dirty="0" smtClean="0">
                <a:latin typeface="+mj-ea"/>
                <a:cs typeface="ＭＳ Ｐゴシック" pitchFamily="50" charset="-128"/>
              </a:rPr>
              <a:t>携帯</a:t>
            </a:r>
            <a:r>
              <a:rPr lang="ja-JP" altLang="en-US" sz="900" dirty="0">
                <a:latin typeface="+mj-ea"/>
                <a:cs typeface="ＭＳ Ｐゴシック" pitchFamily="50" charset="-128"/>
              </a:rPr>
              <a:t>・</a:t>
            </a:r>
            <a:r>
              <a:rPr lang="ja-JP" altLang="en-US" sz="900" dirty="0" smtClean="0">
                <a:latin typeface="+mj-ea"/>
                <a:cs typeface="ＭＳ Ｐゴシック" pitchFamily="50" charset="-128"/>
              </a:rPr>
              <a:t>スマートフォンからはこちら</a:t>
            </a:r>
            <a:endParaRPr lang="ja-JP" altLang="en-US" sz="900" dirty="0">
              <a:latin typeface="+mj-ea"/>
              <a:cs typeface="ＭＳ Ｐゴシック" pitchFamily="50" charset="-128"/>
            </a:endParaRPr>
          </a:p>
        </p:txBody>
      </p:sp>
      <p:grpSp>
        <p:nvGrpSpPr>
          <p:cNvPr id="42" name="グループ化 41"/>
          <p:cNvGrpSpPr/>
          <p:nvPr/>
        </p:nvGrpSpPr>
        <p:grpSpPr>
          <a:xfrm>
            <a:off x="350575" y="8325544"/>
            <a:ext cx="6852052" cy="350107"/>
            <a:chOff x="358405" y="1584927"/>
            <a:chExt cx="6704066" cy="339401"/>
          </a:xfrm>
        </p:grpSpPr>
        <p:grpSp>
          <p:nvGrpSpPr>
            <p:cNvPr id="43" name="グループ化 42"/>
            <p:cNvGrpSpPr/>
            <p:nvPr/>
          </p:nvGrpSpPr>
          <p:grpSpPr>
            <a:xfrm>
              <a:off x="358405" y="1603397"/>
              <a:ext cx="6533751" cy="238250"/>
              <a:chOff x="358405" y="1603397"/>
              <a:chExt cx="6533751" cy="238250"/>
            </a:xfrm>
          </p:grpSpPr>
          <p:sp>
            <p:nvSpPr>
              <p:cNvPr id="45" name="Line 6"/>
              <p:cNvSpPr>
                <a:spLocks noChangeShapeType="1"/>
              </p:cNvSpPr>
              <p:nvPr/>
            </p:nvSpPr>
            <p:spPr bwMode="auto">
              <a:xfrm>
                <a:off x="358405" y="1780349"/>
                <a:ext cx="6533751" cy="1273"/>
              </a:xfrm>
              <a:prstGeom prst="line">
                <a:avLst/>
              </a:prstGeom>
              <a:noFill/>
              <a:ln w="133350" cmpd="thickThin">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46" name="AutoShape 7"/>
              <p:cNvSpPr>
                <a:spLocks noChangeArrowheads="1"/>
              </p:cNvSpPr>
              <p:nvPr/>
            </p:nvSpPr>
            <p:spPr bwMode="auto">
              <a:xfrm>
                <a:off x="360090" y="1603397"/>
                <a:ext cx="1357468" cy="238250"/>
              </a:xfrm>
              <a:prstGeom prst="roundRect">
                <a:avLst>
                  <a:gd name="adj" fmla="val 16667"/>
                </a:avLst>
              </a:prstGeom>
              <a:solidFill>
                <a:srgbClr val="000080"/>
              </a:solidFill>
              <a:ln w="9525" cmpd="thickThin">
                <a:solidFill>
                  <a:srgbClr val="000000"/>
                </a:solidFill>
                <a:round/>
                <a:headEnd/>
                <a:tailEnd/>
              </a:ln>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smtClean="0">
                    <a:solidFill>
                      <a:schemeClr val="bg1"/>
                    </a:solidFill>
                    <a:latin typeface="Arial" pitchFamily="34" charset="0"/>
                    <a:ea typeface="ＭＳ Ｐゴシック" pitchFamily="50" charset="-128"/>
                    <a:cs typeface="ＭＳ Ｐゴシック" pitchFamily="50" charset="-128"/>
                  </a:rPr>
                  <a:t>問合せ先</a:t>
                </a: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grpSp>
        <p:sp>
          <p:nvSpPr>
            <p:cNvPr id="44" name="Rectangle 8"/>
            <p:cNvSpPr>
              <a:spLocks noChangeArrowheads="1"/>
            </p:cNvSpPr>
            <p:nvPr/>
          </p:nvSpPr>
          <p:spPr bwMode="auto">
            <a:xfrm>
              <a:off x="1719243" y="1584927"/>
              <a:ext cx="5343228" cy="339401"/>
            </a:xfrm>
            <a:prstGeom prst="rect">
              <a:avLst/>
            </a:prstGeom>
            <a:noFill/>
            <a:ln w="9525" cmpd="thickThin">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8811" y="8631820"/>
            <a:ext cx="933450" cy="933450"/>
          </a:xfrm>
          <a:prstGeom prst="rect">
            <a:avLst/>
          </a:prstGeom>
          <a:ln>
            <a:solidFill>
              <a:schemeClr val="tx1"/>
            </a:solidFill>
          </a:ln>
        </p:spPr>
      </p:pic>
    </p:spTree>
    <p:extLst>
      <p:ext uri="{BB962C8B-B14F-4D97-AF65-F5344CB8AC3E}">
        <p14:creationId xmlns:p14="http://schemas.microsoft.com/office/powerpoint/2010/main" val="3287961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spPr>
      <a:bodyPr wrap="square" rtlCol="0">
        <a:spAutoFit/>
      </a:bodyPr>
      <a:lstStyle>
        <a:defPPr algn="ctr">
          <a:defRPr kumimoji="1" sz="10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4901</TotalTime>
  <Words>1570</Words>
  <Application>Microsoft Office PowerPoint</Application>
  <PresentationFormat>ユーザー設定</PresentationFormat>
  <Paragraphs>100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小田　廣子</dc:creator>
  <cp:lastModifiedBy>石上　瑠美依</cp:lastModifiedBy>
  <cp:revision>500</cp:revision>
  <cp:lastPrinted>2021-05-26T07:00:09Z</cp:lastPrinted>
  <dcterms:created xsi:type="dcterms:W3CDTF">2011-06-02T09:47:25Z</dcterms:created>
  <dcterms:modified xsi:type="dcterms:W3CDTF">2021-06-02T01:28:12Z</dcterms:modified>
</cp:coreProperties>
</file>