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p:scale>
          <a:sx n="100" d="100"/>
          <a:sy n="100" d="100"/>
        </p:scale>
        <p:origin x="11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2022/9/1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68277" y="171451"/>
            <a:ext cx="6549192" cy="54963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令和</a:t>
            </a:r>
            <a:r>
              <a:rPr kumimoji="1" lang="ja-JP" altLang="en-US" b="1" i="0"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４</a:t>
            </a:r>
            <a:r>
              <a:rPr kumimoji="1"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年度大阪府私立高等学校等授業料減免制度について</a:t>
            </a:r>
            <a:endParaRPr kumimoji="1"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sz="1300" kern="0" dirty="0" smtClean="0">
                <a:solidFill>
                  <a:prstClr val="black"/>
                </a:solidFill>
                <a:latin typeface="Meiryo UI" panose="020B0604030504040204" pitchFamily="50" charset="-128"/>
                <a:ea typeface="Meiryo UI" panose="020B0604030504040204" pitchFamily="50" charset="-128"/>
              </a:rPr>
              <a:t>～新型コロナウイルス感染症の影響による家計急変も対象となります～</a:t>
            </a:r>
            <a:endParaRPr kumimoji="1" lang="ja-JP" altLang="en-US" sz="13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33321" y="3065788"/>
            <a:ext cx="6267937" cy="3323987"/>
          </a:xfrm>
          <a:prstGeom prst="rect">
            <a:avLst/>
          </a:prstGeom>
          <a:noFill/>
        </p:spPr>
        <p:txBody>
          <a:bodyPr wrap="square" rtlCol="0">
            <a:spAutoFit/>
          </a:bodyPr>
          <a:lstStyle/>
          <a:p>
            <a:pPr defTabSz="966978">
              <a:lnSpc>
                <a:spcPts val="18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大阪府私立高等学校等授業料減免制度</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大阪府</a:t>
            </a:r>
            <a:r>
              <a:rPr kumimoji="1" lang="ja-JP" altLang="en-US" sz="1100" dirty="0">
                <a:solidFill>
                  <a:prstClr val="black"/>
                </a:solidFill>
                <a:latin typeface="Meiryo UI" panose="020B0604030504040204" pitchFamily="50" charset="-128"/>
                <a:ea typeface="Meiryo UI" panose="020B0604030504040204" pitchFamily="50" charset="-128"/>
              </a:rPr>
              <a:t>では、大阪府、京都府、兵庫県、奈良県、和歌山県、滋賀県の私立小学校、中学校、高等学校（専攻科を含む。）又は中等教育学校に在学する児童・生徒の学資</a:t>
            </a:r>
            <a:r>
              <a:rPr kumimoji="1" lang="ja-JP" altLang="en-US" sz="1100" dirty="0" smtClean="0">
                <a:solidFill>
                  <a:prstClr val="black"/>
                </a:solidFill>
                <a:latin typeface="Meiryo UI" panose="020B0604030504040204" pitchFamily="50" charset="-128"/>
                <a:ea typeface="Meiryo UI" panose="020B0604030504040204" pitchFamily="50" charset="-128"/>
              </a:rPr>
              <a:t>負担者（</a:t>
            </a:r>
            <a:r>
              <a:rPr kumimoji="1" lang="en-US" altLang="ja-JP"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smtClean="0">
                <a:solidFill>
                  <a:prstClr val="black"/>
                </a:solidFill>
                <a:latin typeface="Meiryo UI" panose="020B0604030504040204" pitchFamily="50" charset="-128"/>
                <a:ea typeface="Meiryo UI" panose="020B0604030504040204" pitchFamily="50" charset="-128"/>
              </a:rPr>
              <a:t>）が</a:t>
            </a:r>
            <a:r>
              <a:rPr kumimoji="1" lang="ja-JP" altLang="en-US" sz="1100" dirty="0">
                <a:solidFill>
                  <a:prstClr val="black"/>
                </a:solidFill>
                <a:latin typeface="Meiryo UI" panose="020B0604030504040204" pitchFamily="50" charset="-128"/>
                <a:ea typeface="Meiryo UI" panose="020B0604030504040204" pitchFamily="50" charset="-128"/>
              </a:rPr>
              <a:t>、勤務先の会社等の経営状況の悪化や傷病に伴う家計</a:t>
            </a:r>
            <a:r>
              <a:rPr kumimoji="1" lang="ja-JP" altLang="en-US" sz="1100" dirty="0" smtClean="0">
                <a:solidFill>
                  <a:prstClr val="black"/>
                </a:solidFill>
                <a:latin typeface="Meiryo UI" panose="020B0604030504040204" pitchFamily="50" charset="-128"/>
                <a:ea typeface="Meiryo UI" panose="020B0604030504040204" pitchFamily="50" charset="-128"/>
              </a:rPr>
              <a:t>急変</a:t>
            </a:r>
            <a:r>
              <a:rPr kumimoji="1" lang="ja-JP" altLang="en-US" sz="1100" u="wavyHeavy" dirty="0">
                <a:latin typeface="Meiryo UI" panose="020B0604030504040204" pitchFamily="50" charset="-128"/>
                <a:ea typeface="Meiryo UI" panose="020B0604030504040204" pitchFamily="50" charset="-128"/>
              </a:rPr>
              <a:t>（新型コロナウイルス感染症の影響を含む。） </a:t>
            </a:r>
            <a:r>
              <a:rPr kumimoji="1" lang="ja-JP" altLang="en-US" sz="1100" dirty="0" smtClean="0">
                <a:solidFill>
                  <a:prstClr val="black"/>
                </a:solidFill>
                <a:latin typeface="Meiryo UI" panose="020B0604030504040204" pitchFamily="50" charset="-128"/>
                <a:ea typeface="Meiryo UI" panose="020B0604030504040204" pitchFamily="50" charset="-128"/>
              </a:rPr>
              <a:t>に</a:t>
            </a:r>
            <a:r>
              <a:rPr kumimoji="1" lang="ja-JP" altLang="en-US" sz="1100" dirty="0">
                <a:solidFill>
                  <a:prstClr val="black"/>
                </a:solidFill>
                <a:latin typeface="Meiryo UI" panose="020B0604030504040204" pitchFamily="50" charset="-128"/>
                <a:ea typeface="Meiryo UI" panose="020B0604030504040204" pitchFamily="50" charset="-128"/>
              </a:rPr>
              <a:t>より授業料の納付が困難になった際に、授業料を減免した学校に対して補助金を交付し、児童・生徒が経済的な理由から修学を断念することのないよう支援しています。</a:t>
            </a:r>
          </a:p>
          <a:p>
            <a:pPr defTabSz="966978">
              <a:lnSpc>
                <a:spcPts val="1800"/>
              </a:lnSpc>
            </a:pPr>
            <a:endParaRPr kumimoji="1" lang="ja-JP" altLang="en-US"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また、令和４年度より、大阪府、京都府、兵庫県、奈良県、和歌山県、滋賀県の私立小学校、中学校又は中等教育学校（前期課程）に在学する児童・生徒の学資負担者が、過去に本制度にかかる授業料の減免措置を受け、その翌年度以降も継続して低所得である場合についても、修学を支援するよう事業を拡充します。（以下「小中継続支援」）</a:t>
            </a:r>
          </a:p>
          <a:p>
            <a:pPr defTabSz="966978">
              <a:lnSpc>
                <a:spcPts val="18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en-US" altLang="ja-JP" sz="1100" u="sng" dirty="0" smtClean="0">
                <a:solidFill>
                  <a:prstClr val="black"/>
                </a:solidFill>
                <a:latin typeface="Meiryo UI" panose="020B0604030504040204" pitchFamily="50" charset="-128"/>
                <a:ea typeface="Meiryo UI" panose="020B0604030504040204" pitchFamily="50" charset="-128"/>
              </a:rPr>
              <a:t>※</a:t>
            </a:r>
            <a:r>
              <a:rPr kumimoji="1" lang="ja-JP" altLang="en-US" sz="1100" u="sng" dirty="0" smtClean="0">
                <a:solidFill>
                  <a:srgbClr val="FF0000"/>
                </a:solidFill>
                <a:latin typeface="Meiryo UI" panose="020B0604030504040204" pitchFamily="50" charset="-128"/>
                <a:ea typeface="Meiryo UI" panose="020B0604030504040204" pitchFamily="50" charset="-128"/>
              </a:rPr>
              <a:t>　</a:t>
            </a:r>
            <a:r>
              <a:rPr kumimoji="1" lang="ja-JP" altLang="en-US" sz="1100" u="sng" dirty="0" smtClean="0">
                <a:solidFill>
                  <a:prstClr val="black"/>
                </a:solidFill>
                <a:latin typeface="Meiryo UI" panose="020B0604030504040204" pitchFamily="50" charset="-128"/>
                <a:ea typeface="Meiryo UI" panose="020B0604030504040204" pitchFamily="50" charset="-128"/>
              </a:rPr>
              <a:t>児童・生徒を</a:t>
            </a:r>
            <a:r>
              <a:rPr kumimoji="1" lang="zh-CN" altLang="en-US" sz="1100" u="sng" dirty="0">
                <a:latin typeface="Meiryo UI" panose="020B0604030504040204" pitchFamily="50" charset="-128"/>
                <a:ea typeface="Meiryo UI" panose="020B0604030504040204" pitchFamily="50" charset="-128"/>
              </a:rPr>
              <a:t>所得税法上、</a:t>
            </a:r>
            <a:r>
              <a:rPr kumimoji="1" lang="ja-JP" altLang="en-US" sz="1100" u="sng" dirty="0" smtClean="0">
                <a:latin typeface="Meiryo UI" panose="020B0604030504040204" pitchFamily="50" charset="-128"/>
                <a:ea typeface="Meiryo UI" panose="020B0604030504040204" pitchFamily="50" charset="-128"/>
              </a:rPr>
              <a:t>扶養</a:t>
            </a:r>
            <a:r>
              <a:rPr kumimoji="1" lang="ja-JP" altLang="en-US" sz="1100" u="sng" dirty="0" smtClean="0">
                <a:solidFill>
                  <a:prstClr val="black"/>
                </a:solidFill>
                <a:latin typeface="Meiryo UI" panose="020B0604030504040204" pitchFamily="50" charset="-128"/>
                <a:ea typeface="Meiryo UI" panose="020B0604030504040204" pitchFamily="50" charset="-128"/>
              </a:rPr>
              <a:t>親族</a:t>
            </a:r>
            <a:r>
              <a:rPr kumimoji="1" lang="ja-JP" altLang="en-US" sz="1100" u="sng" dirty="0" smtClean="0">
                <a:latin typeface="Meiryo UI" panose="020B0604030504040204" pitchFamily="50" charset="-128"/>
                <a:ea typeface="Meiryo UI" panose="020B0604030504040204" pitchFamily="50" charset="-128"/>
              </a:rPr>
              <a:t>とし、かつ、大阪府内に在住する方に限ります。</a:t>
            </a:r>
            <a:endParaRPr kumimoji="1" lang="en-US" altLang="ja-JP" sz="1100" u="sng"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5" y="6884501"/>
            <a:ext cx="6176011" cy="2682409"/>
            <a:chOff x="471216" y="2903051"/>
            <a:chExt cx="6176011" cy="2682409"/>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令和</a:t>
              </a:r>
              <a:r>
                <a:rPr kumimoji="1" lang="ja-JP" altLang="en-US" sz="1100" kern="0" dirty="0">
                  <a:latin typeface="Meiryo UI" panose="020B0604030504040204" pitchFamily="50" charset="-128"/>
                  <a:ea typeface="Meiryo UI" panose="020B0604030504040204" pitchFamily="50" charset="-128"/>
                </a:rPr>
                <a:t>４</a:t>
              </a:r>
              <a:r>
                <a:rPr kumimoji="1" lang="ja-JP" altLang="en-US" sz="1100" kern="0" dirty="0" smtClean="0">
                  <a:latin typeface="Meiryo UI" panose="020B0604030504040204" pitchFamily="50" charset="-128"/>
                  <a:ea typeface="Meiryo UI" panose="020B0604030504040204" pitchFamily="50" charset="-128"/>
                </a:rPr>
                <a:t>年</a:t>
              </a:r>
              <a:r>
                <a:rPr kumimoji="1" lang="ja-JP" altLang="en-US" sz="1100" kern="0" dirty="0">
                  <a:latin typeface="Meiryo UI" panose="020B0604030504040204" pitchFamily="50" charset="-128"/>
                  <a:ea typeface="Meiryo UI" panose="020B0604030504040204" pitchFamily="50" charset="-128"/>
                </a:rPr>
                <a:t>１月以降（</a:t>
              </a:r>
              <a:r>
                <a:rPr kumimoji="1" lang="ja-JP" altLang="en-US" sz="1100" kern="0" dirty="0" smtClean="0">
                  <a:latin typeface="Meiryo UI" panose="020B0604030504040204" pitchFamily="50" charset="-128"/>
                  <a:ea typeface="Meiryo UI" panose="020B0604030504040204" pitchFamily="50" charset="-128"/>
                </a:rPr>
                <a:t>令和４年度</a:t>
              </a:r>
              <a:r>
                <a:rPr kumimoji="1" lang="ja-JP" altLang="en-US" sz="1100" kern="0" dirty="0">
                  <a:latin typeface="Meiryo UI" panose="020B0604030504040204" pitchFamily="50" charset="-128"/>
                  <a:ea typeface="Meiryo UI" panose="020B0604030504040204" pitchFamily="50" charset="-128"/>
                </a:rPr>
                <a:t>入学生で、</a:t>
              </a:r>
              <a:r>
                <a:rPr kumimoji="1" lang="ja-JP" altLang="en-US" sz="1100" kern="0" dirty="0" smtClean="0">
                  <a:latin typeface="Meiryo UI" panose="020B0604030504040204" pitchFamily="50" charset="-128"/>
                  <a:ea typeface="Meiryo UI" panose="020B0604030504040204" pitchFamily="50" charset="-128"/>
                </a:rPr>
                <a:t>令和３年度</a:t>
              </a:r>
              <a:r>
                <a:rPr kumimoji="1" lang="ja-JP" altLang="en-US" sz="1100" kern="0" dirty="0">
                  <a:latin typeface="Meiryo UI" panose="020B0604030504040204" pitchFamily="50" charset="-128"/>
                  <a:ea typeface="Meiryo UI" panose="020B0604030504040204" pitchFamily="50" charset="-128"/>
                </a:rPr>
                <a:t>に</a:t>
              </a:r>
              <a:r>
                <a:rPr kumimoji="1" lang="ja-JP" altLang="en-US" sz="1100" kern="0" dirty="0" smtClean="0">
                  <a:latin typeface="Meiryo UI" panose="020B0604030504040204" pitchFamily="50" charset="-128"/>
                  <a:ea typeface="Meiryo UI" panose="020B0604030504040204" pitchFamily="50" charset="-128"/>
                </a:rPr>
                <a:t>私立高等学校等に</a:t>
              </a:r>
              <a:r>
                <a:rPr kumimoji="1" lang="ja-JP" altLang="en-US" sz="1100" kern="0" dirty="0">
                  <a:latin typeface="Meiryo UI" panose="020B0604030504040204" pitchFamily="50" charset="-128"/>
                  <a:ea typeface="Meiryo UI" panose="020B0604030504040204" pitchFamily="50" charset="-128"/>
                </a:rPr>
                <a:t>在籍していなかった場合</a:t>
              </a:r>
              <a:r>
                <a:rPr kumimoji="1" lang="ja-JP" altLang="en-US" sz="1100" kern="0" dirty="0" smtClean="0">
                  <a:latin typeface="Meiryo UI" panose="020B0604030504040204" pitchFamily="50" charset="-128"/>
                  <a:ea typeface="Meiryo UI" panose="020B0604030504040204" pitchFamily="50" charset="-128"/>
                </a:rPr>
                <a:t>は令和３年</a:t>
              </a:r>
              <a:r>
                <a:rPr kumimoji="1" lang="ja-JP" altLang="en-US" sz="1100" kern="0" dirty="0">
                  <a:latin typeface="Meiryo UI" panose="020B0604030504040204" pitchFamily="50" charset="-128"/>
                  <a:ea typeface="Meiryo UI" panose="020B0604030504040204" pitchFamily="50" charset="-128"/>
                </a:rPr>
                <a:t>４月以降）に、経営状況の悪化に</a:t>
              </a:r>
              <a:r>
                <a:rPr kumimoji="1" lang="ja-JP" altLang="en-US" sz="1100" kern="0" dirty="0" smtClean="0">
                  <a:latin typeface="Meiryo UI" panose="020B0604030504040204" pitchFamily="50" charset="-128"/>
                  <a:ea typeface="Meiryo UI" panose="020B0604030504040204" pitchFamily="50" charset="-128"/>
                </a:rPr>
                <a:t>伴う勤務先の会社</a:t>
              </a:r>
              <a:r>
                <a:rPr kumimoji="1" lang="ja-JP" altLang="en-US" sz="1100" kern="0" dirty="0">
                  <a:latin typeface="Meiryo UI" panose="020B0604030504040204" pitchFamily="50" charset="-128"/>
                  <a:ea typeface="Meiryo UI" panose="020B0604030504040204" pitchFamily="50" charset="-128"/>
                </a:rPr>
                <a:t>等の</a:t>
              </a:r>
              <a:r>
                <a:rPr kumimoji="1" lang="ja-JP" altLang="en-US" sz="1100" kern="0" dirty="0" smtClean="0">
                  <a:latin typeface="Meiryo UI" panose="020B0604030504040204" pitchFamily="50" charset="-128"/>
                  <a:ea typeface="Meiryo UI" panose="020B0604030504040204" pitchFamily="50" charset="-128"/>
                </a:rPr>
                <a:t>倒産や解雇また</a:t>
              </a:r>
              <a:r>
                <a:rPr kumimoji="1" lang="ja-JP" altLang="en-US" sz="1100" kern="0" dirty="0">
                  <a:latin typeface="Meiryo UI" panose="020B0604030504040204" pitchFamily="50" charset="-128"/>
                  <a:ea typeface="Meiryo UI" panose="020B0604030504040204" pitchFamily="50" charset="-128"/>
                </a:rPr>
                <a:t>は自営業の</a:t>
              </a:r>
              <a:r>
                <a:rPr kumimoji="1" lang="ja-JP" altLang="en-US" sz="1100" kern="0" dirty="0" smtClean="0">
                  <a:latin typeface="Meiryo UI" panose="020B0604030504040204" pitchFamily="50" charset="-128"/>
                  <a:ea typeface="Meiryo UI" panose="020B0604030504040204" pitchFamily="50" charset="-128"/>
                </a:rPr>
                <a:t>廃止に</a:t>
              </a:r>
              <a:r>
                <a:rPr kumimoji="1" lang="ja-JP" altLang="en-US" sz="1100" kern="0" dirty="0">
                  <a:latin typeface="Meiryo UI" panose="020B0604030504040204" pitchFamily="50" charset="-128"/>
                  <a:ea typeface="Meiryo UI" panose="020B0604030504040204" pitchFamily="50" charset="-128"/>
                </a:rPr>
                <a:t>より学資負担者が失職し、</a:t>
              </a:r>
              <a:r>
                <a:rPr kumimoji="1" lang="ja-JP" altLang="en-US" sz="1100" kern="0" dirty="0" smtClean="0">
                  <a:latin typeface="Meiryo UI" panose="020B0604030504040204" pitchFamily="50" charset="-128"/>
                  <a:ea typeface="Meiryo UI" panose="020B0604030504040204" pitchFamily="50" charset="-128"/>
                </a:rPr>
                <a:t>令和４年</a:t>
              </a:r>
              <a:r>
                <a:rPr kumimoji="1" lang="ja-JP" altLang="en-US" sz="1100" kern="0" dirty="0">
                  <a:latin typeface="Meiryo UI" panose="020B0604030504040204" pitchFamily="50" charset="-128"/>
                  <a:ea typeface="Meiryo UI" panose="020B0604030504040204" pitchFamily="50" charset="-128"/>
                </a:rPr>
                <a:t>４月以降も引き続き失職している</a:t>
              </a:r>
              <a:r>
                <a:rPr kumimoji="1" lang="ja-JP" altLang="en-US" sz="1100" kern="0" dirty="0" smtClean="0">
                  <a:latin typeface="Meiryo UI" panose="020B0604030504040204" pitchFamily="50" charset="-128"/>
                  <a:ea typeface="Meiryo UI" panose="020B0604030504040204" pitchFamily="50" charset="-128"/>
                </a:rPr>
                <a:t>場合</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　</a:t>
              </a:r>
              <a:r>
                <a:rPr kumimoji="1" lang="ja-JP" altLang="en-US" sz="1200" b="1" u="sng" kern="0" dirty="0" smtClean="0">
                  <a:latin typeface="Meiryo UI" panose="020B0604030504040204" pitchFamily="50" charset="-128"/>
                  <a:ea typeface="Meiryo UI" panose="020B0604030504040204" pitchFamily="50" charset="-128"/>
                </a:rPr>
                <a:t>失職している期間（令和４年度内）の授業料の全額が減免されます。</a:t>
              </a:r>
              <a:endParaRPr kumimoji="1" lang="en-US" altLang="ja-JP" sz="1200" b="1" u="sng" kern="0" dirty="0" smtClean="0">
                <a:latin typeface="Meiryo UI" panose="020B0604030504040204" pitchFamily="50" charset="-128"/>
                <a:ea typeface="Meiryo UI" panose="020B0604030504040204" pitchFamily="50" charset="-128"/>
              </a:endParaRPr>
            </a:p>
            <a:p>
              <a:pPr lvl="0" defTabSz="966978"/>
              <a:endParaRPr kumimoji="1" lang="en-US" altLang="ja-JP" sz="12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＜必要な提出書類＞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◆倒産</a:t>
              </a:r>
              <a:r>
                <a:rPr kumimoji="1" lang="ja-JP" altLang="en-US"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解雇</a:t>
              </a:r>
              <a:r>
                <a:rPr kumimoji="1" lang="ja-JP" altLang="en-US" sz="1100" kern="0" dirty="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自営業の廃止による失職を証明する書類</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・雇用</a:t>
              </a:r>
              <a:r>
                <a:rPr kumimoji="1" lang="ja-JP" altLang="en-US" sz="1100" kern="0" dirty="0">
                  <a:latin typeface="Meiryo UI" panose="020B0604030504040204" pitchFamily="50" charset="-128"/>
                  <a:ea typeface="Meiryo UI" panose="020B0604030504040204" pitchFamily="50" charset="-128"/>
                </a:rPr>
                <a:t>保険受給資格者証の全ページの</a:t>
              </a:r>
              <a:r>
                <a:rPr kumimoji="1" lang="ja-JP" altLang="en-US" sz="1100" kern="0" dirty="0" smtClean="0">
                  <a:latin typeface="Meiryo UI" panose="020B0604030504040204" pitchFamily="50" charset="-128"/>
                  <a:ea typeface="Meiryo UI" panose="020B0604030504040204" pitchFamily="50" charset="-128"/>
                </a:rPr>
                <a:t>写し　（離職</a:t>
              </a:r>
              <a:r>
                <a:rPr kumimoji="1" lang="ja-JP" altLang="en-US" sz="1100" kern="0" dirty="0">
                  <a:latin typeface="Meiryo UI" panose="020B0604030504040204" pitchFamily="50" charset="-128"/>
                  <a:ea typeface="Meiryo UI" panose="020B0604030504040204" pitchFamily="50" charset="-128"/>
                </a:rPr>
                <a:t>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a:t>
              </a:r>
              <a:r>
                <a:rPr kumimoji="1" lang="ja-JP" altLang="en-US" sz="1100" kern="0" dirty="0" smtClean="0">
                  <a:latin typeface="Meiryo UI" panose="020B0604030504040204" pitchFamily="50" charset="-128"/>
                  <a:ea typeface="Meiryo UI" panose="020B0604030504040204" pitchFamily="50" charset="-128"/>
                </a:rPr>
                <a:t>こと）　</a:t>
              </a:r>
              <a:endParaRPr kumimoji="1" lang="ja-JP" altLang="en-US"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・破産手続開始等の</a:t>
              </a:r>
              <a:r>
                <a:rPr kumimoji="1" lang="ja-JP" altLang="en-US" sz="1100" kern="0" dirty="0" smtClean="0">
                  <a:latin typeface="Meiryo UI" panose="020B0604030504040204" pitchFamily="50" charset="-128"/>
                  <a:ea typeface="Meiryo UI" panose="020B0604030504040204" pitchFamily="50" charset="-128"/>
                </a:rPr>
                <a:t>通知書の写し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◆扶養</a:t>
              </a:r>
              <a:r>
                <a:rPr kumimoji="1" lang="ja-JP" altLang="en-US" sz="1100" kern="0" dirty="0">
                  <a:latin typeface="Meiryo UI" panose="020B0604030504040204" pitchFamily="50" charset="-128"/>
                  <a:ea typeface="Meiryo UI" panose="020B0604030504040204" pitchFamily="50" charset="-128"/>
                </a:rPr>
                <a:t>の状況が確認できる</a:t>
              </a:r>
              <a:r>
                <a:rPr kumimoji="1" lang="ja-JP" altLang="en-US" sz="1100" kern="0" dirty="0" smtClean="0">
                  <a:latin typeface="Meiryo UI" panose="020B0604030504040204" pitchFamily="50" charset="-128"/>
                  <a:ea typeface="Meiryo UI" panose="020B0604030504040204" pitchFamily="50" charset="-128"/>
                </a:rPr>
                <a:t>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・令和４年度</a:t>
              </a:r>
              <a:r>
                <a:rPr kumimoji="1" lang="ja-JP" altLang="en-US" sz="1100" kern="0" dirty="0">
                  <a:latin typeface="Meiryo UI" panose="020B0604030504040204" pitchFamily="50" charset="-128"/>
                  <a:ea typeface="Meiryo UI" panose="020B0604030504040204" pitchFamily="50" charset="-128"/>
                </a:rPr>
                <a:t>市（町村）民税・府民税課税</a:t>
              </a:r>
              <a:r>
                <a:rPr kumimoji="1" lang="ja-JP" altLang="en-US" sz="1100" kern="0" dirty="0" smtClean="0">
                  <a:solidFill>
                    <a:prstClr val="black"/>
                  </a:solidFill>
                  <a:latin typeface="Meiryo UI" panose="020B0604030504040204" pitchFamily="50" charset="-128"/>
                  <a:ea typeface="Meiryo UI" panose="020B0604030504040204" pitchFamily="50" charset="-128"/>
                </a:rPr>
                <a:t>証明書　等</a:t>
              </a:r>
              <a:endParaRPr kumimoji="1" lang="ja-JP" altLang="en-US" sz="1100" kern="0" dirty="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777607" y="2903051"/>
              <a:ext cx="868314"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失職</a:t>
              </a:r>
              <a:endParaRPr kumimoji="1" lang="ja-JP" altLang="en-US" sz="1200" b="1" dirty="0">
                <a:latin typeface="Meiryo UI" panose="020B0604030504040204" pitchFamily="50" charset="-128"/>
                <a:ea typeface="Meiryo UI" panose="020B0604030504040204" pitchFamily="50" charset="-128"/>
              </a:endParaRPr>
            </a:p>
          </p:txBody>
        </p:sp>
      </p:grpSp>
      <p:sp>
        <p:nvSpPr>
          <p:cNvPr id="13" name="テキスト ボックス 12"/>
          <p:cNvSpPr txBox="1"/>
          <p:nvPr/>
        </p:nvSpPr>
        <p:spPr>
          <a:xfrm>
            <a:off x="5233016" y="926591"/>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a:t>
            </a:r>
            <a:r>
              <a:rPr kumimoji="1" lang="ja-JP" altLang="en-US" sz="1050" dirty="0" smtClean="0">
                <a:solidFill>
                  <a:prstClr val="black"/>
                </a:solidFill>
                <a:latin typeface="Meiryo UI" panose="020B0604030504040204" pitchFamily="50" charset="-128"/>
                <a:ea typeface="Meiryo UI" panose="020B0604030504040204" pitchFamily="50" charset="-128"/>
              </a:rPr>
              <a:t>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5" y="1485550"/>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400" b="1" u="sng" dirty="0" smtClean="0">
                <a:solidFill>
                  <a:srgbClr val="FF0000"/>
                </a:solidFill>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solidFill>
                <a:srgbClr val="FF0000"/>
              </a:solidFill>
              <a:latin typeface="Meiryo UI" panose="020B0604030504040204" pitchFamily="50" charset="-128"/>
              <a:ea typeface="Meiryo UI" panose="020B0604030504040204" pitchFamily="50" charset="-128"/>
            </a:endParaRPr>
          </a:p>
          <a:p>
            <a:pPr defTabSz="966978">
              <a:lnSpc>
                <a:spcPts val="2100"/>
              </a:lnSpc>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家計</a:t>
            </a:r>
            <a:r>
              <a:rPr kumimoji="1" lang="ja-JP" altLang="en-US" sz="1200" dirty="0">
                <a:solidFill>
                  <a:prstClr val="black"/>
                </a:solidFill>
                <a:latin typeface="Meiryo UI" panose="020B0604030504040204" pitchFamily="50" charset="-128"/>
                <a:ea typeface="Meiryo UI" panose="020B0604030504040204" pitchFamily="50" charset="-128"/>
              </a:rPr>
              <a:t>急変により授業料の納付が困難となった際、学校より授業料の減免を受けられる場合があります</a:t>
            </a:r>
            <a:r>
              <a:rPr kumimoji="1" lang="ja-JP" altLang="en-US" sz="1200" dirty="0" smtClean="0">
                <a:solidFill>
                  <a:prstClr val="black"/>
                </a:solidFill>
                <a:latin typeface="Meiryo UI" panose="020B0604030504040204" pitchFamily="50" charset="-128"/>
                <a:ea typeface="Meiryo UI" panose="020B0604030504040204" pitchFamily="50" charset="-128"/>
              </a:rPr>
              <a:t>。</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smtClean="0">
                <a:solidFill>
                  <a:prstClr val="black"/>
                </a:solidFill>
                <a:latin typeface="Meiryo UI" panose="020B0604030504040204" pitchFamily="50" charset="-128"/>
                <a:ea typeface="Meiryo UI" panose="020B0604030504040204" pitchFamily="50" charset="-128"/>
              </a:rPr>
              <a:t>　授業料</a:t>
            </a:r>
            <a:r>
              <a:rPr kumimoji="1" lang="ja-JP" altLang="en-US" sz="1200" dirty="0">
                <a:solidFill>
                  <a:prstClr val="black"/>
                </a:solidFill>
                <a:latin typeface="Meiryo UI" panose="020B0604030504040204" pitchFamily="50" charset="-128"/>
                <a:ea typeface="Meiryo UI" panose="020B0604030504040204" pitchFamily="50" charset="-128"/>
              </a:rPr>
              <a:t>の減免、納付の猶予等のご相談については、お通いの</a:t>
            </a:r>
            <a:r>
              <a:rPr kumimoji="1" lang="ja-JP" altLang="en-US" sz="1200" dirty="0" smtClean="0">
                <a:solidFill>
                  <a:prstClr val="black"/>
                </a:solidFill>
                <a:latin typeface="Meiryo UI" panose="020B0604030504040204" pitchFamily="50" charset="-128"/>
                <a:ea typeface="Meiryo UI" panose="020B0604030504040204" pitchFamily="50" charset="-128"/>
              </a:rPr>
              <a:t>学校までお願いいたします。</a:t>
            </a:r>
            <a:endParaRPr kumimoji="1" lang="ja-JP" altLang="en-US" sz="1200" dirty="0">
              <a:solidFill>
                <a:prstClr val="black"/>
              </a:solidFill>
              <a:latin typeface="Meiryo UI" panose="020B0604030504040204" pitchFamily="50" charset="-128"/>
              <a:ea typeface="Meiryo UI" panose="020B0604030504040204" pitchFamily="50" charset="-128"/>
            </a:endParaRPr>
          </a:p>
          <a:p>
            <a:pPr defTabSz="966978"/>
            <a:endParaRPr kumimoji="1" lang="en-US" altLang="ja-JP" sz="1100" dirty="0" smtClean="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9030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52140" y="4155385"/>
            <a:ext cx="6272484" cy="3436040"/>
            <a:chOff x="471216" y="449411"/>
            <a:chExt cx="6272484" cy="3614438"/>
          </a:xfrm>
        </p:grpSpPr>
        <p:sp>
          <p:nvSpPr>
            <p:cNvPr id="7" name="角丸四角形 6"/>
            <p:cNvSpPr/>
            <p:nvPr/>
          </p:nvSpPr>
          <p:spPr>
            <a:xfrm>
              <a:off x="471216" y="567273"/>
              <a:ext cx="6272484" cy="349657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100" kern="0" dirty="0" smtClean="0">
                <a:solidFill>
                  <a:srgbClr val="FF0000"/>
                </a:solidFill>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下記</a:t>
              </a:r>
              <a:r>
                <a:rPr kumimoji="1" lang="ja-JP" altLang="en-US" sz="1100" kern="0" dirty="0" smtClean="0">
                  <a:latin typeface="Meiryo UI" panose="020B0604030504040204" pitchFamily="50" charset="-128"/>
                  <a:ea typeface="Meiryo UI" panose="020B0604030504040204" pitchFamily="50" charset="-128"/>
                </a:rPr>
                <a:t>について、すべて満たす場合　</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b="1" u="sng" kern="0" dirty="0" smtClean="0">
                  <a:latin typeface="Meiryo UI" panose="020B0604030504040204" pitchFamily="50" charset="-128"/>
                  <a:ea typeface="Meiryo UI" panose="020B0604030504040204" pitchFamily="50" charset="-128"/>
                </a:rPr>
                <a:t>令和４年度の授業料が減免されます。（補助上限額</a:t>
              </a:r>
              <a:r>
                <a:rPr kumimoji="1" lang="ja-JP" altLang="en-US" sz="1100" b="1" u="sng" kern="0" dirty="0" smtClean="0">
                  <a:latin typeface="Meiryo UI" panose="020B0604030504040204" pitchFamily="50" charset="-128"/>
                  <a:ea typeface="Meiryo UI" panose="020B0604030504040204" pitchFamily="50" charset="-128"/>
                </a:rPr>
                <a:t>：授業料月額</a:t>
              </a:r>
              <a:r>
                <a:rPr kumimoji="1" lang="ja-JP" altLang="en-US" sz="1100" b="1" u="sng" kern="0" dirty="0" smtClean="0">
                  <a:latin typeface="Meiryo UI" panose="020B0604030504040204" pitchFamily="50" charset="-128"/>
                  <a:ea typeface="Meiryo UI" panose="020B0604030504040204" pitchFamily="50" charset="-128"/>
                </a:rPr>
                <a:t>２８，０００円）</a:t>
              </a:r>
              <a:endParaRPr kumimoji="1" lang="en-US" altLang="ja-JP" sz="1100" b="1" u="sng" kern="0" dirty="0" smtClean="0">
                <a:latin typeface="Meiryo UI" panose="020B0604030504040204" pitchFamily="50" charset="-128"/>
                <a:ea typeface="Meiryo UI" panose="020B0604030504040204" pitchFamily="50" charset="-128"/>
              </a:endParaRPr>
            </a:p>
            <a:p>
              <a:pPr lvl="0" defTabSz="966978"/>
              <a:endParaRPr kumimoji="1" lang="en-US" altLang="ja-JP" sz="1100" b="1" u="sng"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①　</a:t>
              </a:r>
              <a:r>
                <a:rPr kumimoji="1" lang="ja-JP" altLang="en-US" sz="1100" kern="0" dirty="0">
                  <a:latin typeface="Meiryo UI" panose="020B0604030504040204" pitchFamily="50" charset="-128"/>
                  <a:ea typeface="Meiryo UI" panose="020B0604030504040204" pitchFamily="50" charset="-128"/>
                </a:rPr>
                <a:t>私立小学校、中学校</a:t>
              </a:r>
              <a:r>
                <a:rPr kumimoji="1" lang="ja-JP" altLang="en-US" sz="1100" kern="0" dirty="0" smtClean="0">
                  <a:latin typeface="Meiryo UI" panose="020B0604030504040204" pitchFamily="50" charset="-128"/>
                  <a:ea typeface="Meiryo UI" panose="020B0604030504040204" pitchFamily="50" charset="-128"/>
                </a:rPr>
                <a:t>又は</a:t>
              </a:r>
              <a:r>
                <a:rPr kumimoji="1" lang="ja-JP" altLang="en-US" sz="1100" kern="0" dirty="0">
                  <a:latin typeface="Meiryo UI" panose="020B0604030504040204" pitchFamily="50" charset="-128"/>
                  <a:ea typeface="Meiryo UI" panose="020B0604030504040204" pitchFamily="50" charset="-128"/>
                </a:rPr>
                <a:t>中等教育学校（前期課程</a:t>
              </a:r>
              <a:r>
                <a:rPr kumimoji="1" lang="ja-JP" altLang="en-US" sz="1100" kern="0" dirty="0" smtClean="0">
                  <a:latin typeface="Meiryo UI" panose="020B0604030504040204" pitchFamily="50" charset="-128"/>
                  <a:ea typeface="Meiryo UI" panose="020B0604030504040204" pitchFamily="50" charset="-128"/>
                </a:rPr>
                <a:t>）に</a:t>
              </a:r>
              <a:r>
                <a:rPr kumimoji="1" lang="ja-JP" altLang="en-US" sz="1100" kern="0" dirty="0">
                  <a:latin typeface="Meiryo UI" panose="020B0604030504040204" pitchFamily="50" charset="-128"/>
                  <a:ea typeface="Meiryo UI" panose="020B0604030504040204" pitchFamily="50" charset="-128"/>
                </a:rPr>
                <a:t>在学</a:t>
              </a:r>
              <a:r>
                <a:rPr kumimoji="1" lang="ja-JP" altLang="en-US" sz="1100" kern="0" dirty="0" smtClean="0">
                  <a:latin typeface="Meiryo UI" panose="020B0604030504040204" pitchFamily="50" charset="-128"/>
                  <a:ea typeface="Meiryo UI" panose="020B0604030504040204" pitchFamily="50" charset="-128"/>
                </a:rPr>
                <a:t>する児童・生徒の</a:t>
              </a:r>
              <a:r>
                <a:rPr kumimoji="1" lang="ja-JP" altLang="en-US" sz="1100" kern="0" dirty="0">
                  <a:latin typeface="Meiryo UI" panose="020B0604030504040204" pitchFamily="50" charset="-128"/>
                  <a:ea typeface="Meiryo UI" panose="020B0604030504040204" pitchFamily="50" charset="-128"/>
                </a:rPr>
                <a:t>学資</a:t>
              </a:r>
              <a:r>
                <a:rPr kumimoji="1" lang="ja-JP" altLang="en-US" sz="1100" kern="0" dirty="0" smtClean="0">
                  <a:latin typeface="Meiryo UI" panose="020B0604030504040204" pitchFamily="50" charset="-128"/>
                  <a:ea typeface="Meiryo UI" panose="020B0604030504040204" pitchFamily="50" charset="-128"/>
                </a:rPr>
                <a:t>負担者</a:t>
              </a:r>
              <a:r>
                <a:rPr kumimoji="1" lang="ja-JP" altLang="en-US" sz="1100" kern="0" dirty="0" smtClean="0">
                  <a:latin typeface="Meiryo UI" panose="020B0604030504040204" pitchFamily="50" charset="-128"/>
                  <a:ea typeface="Meiryo UI" panose="020B0604030504040204" pitchFamily="50" charset="-128"/>
                </a:rPr>
                <a:t>が</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en-US" altLang="ja-JP" sz="1100"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前頁</a:t>
              </a:r>
              <a:r>
                <a:rPr kumimoji="1" lang="ja-JP" altLang="en-US" sz="1100" kern="0" dirty="0" smtClean="0">
                  <a:latin typeface="Meiryo UI" panose="020B0604030504040204" pitchFamily="50" charset="-128"/>
                  <a:ea typeface="Meiryo UI" panose="020B0604030504040204" pitchFamily="50" charset="-128"/>
                </a:rPr>
                <a:t>の</a:t>
              </a:r>
              <a:r>
                <a:rPr kumimoji="1" lang="ja-JP" altLang="en-US" sz="1100" b="1" kern="0" dirty="0" smtClean="0">
                  <a:latin typeface="Meiryo UI" panose="020B0604030504040204" pitchFamily="50" charset="-128"/>
                  <a:ea typeface="Meiryo UI" panose="020B0604030504040204" pitchFamily="50" charset="-128"/>
                </a:rPr>
                <a:t>「失職」</a:t>
              </a:r>
              <a:r>
                <a:rPr kumimoji="1" lang="ja-JP" altLang="en-US" sz="1100" kern="0" dirty="0">
                  <a:latin typeface="Meiryo UI" panose="020B0604030504040204" pitchFamily="50" charset="-128"/>
                  <a:ea typeface="Meiryo UI" panose="020B0604030504040204" pitchFamily="50" charset="-128"/>
                </a:rPr>
                <a:t>又は</a:t>
              </a:r>
              <a:r>
                <a:rPr kumimoji="1" lang="ja-JP" altLang="en-US" sz="1100" b="1" kern="0" dirty="0" smtClean="0">
                  <a:latin typeface="Meiryo UI" panose="020B0604030504040204" pitchFamily="50" charset="-128"/>
                  <a:ea typeface="Meiryo UI" panose="020B0604030504040204" pitchFamily="50" charset="-128"/>
                </a:rPr>
                <a:t>「著しい収入減」</a:t>
              </a:r>
              <a:r>
                <a:rPr kumimoji="1" lang="ja-JP" altLang="en-US" sz="1100" kern="0" dirty="0" smtClean="0">
                  <a:latin typeface="Meiryo UI" panose="020B0604030504040204" pitchFamily="50" charset="-128"/>
                  <a:ea typeface="Meiryo UI" panose="020B0604030504040204" pitchFamily="50" charset="-128"/>
                </a:rPr>
                <a:t>に</a:t>
              </a:r>
              <a:r>
                <a:rPr kumimoji="1" lang="ja-JP" altLang="en-US" sz="1100" kern="0" dirty="0">
                  <a:latin typeface="Meiryo UI" panose="020B0604030504040204" pitchFamily="50" charset="-128"/>
                  <a:ea typeface="Meiryo UI" panose="020B0604030504040204" pitchFamily="50" charset="-128"/>
                </a:rPr>
                <a:t>該当</a:t>
              </a:r>
              <a:r>
                <a:rPr kumimoji="1" lang="ja-JP" altLang="en-US" sz="1100" kern="0" dirty="0" smtClean="0">
                  <a:latin typeface="Meiryo UI" panose="020B0604030504040204" pitchFamily="50" charset="-128"/>
                  <a:ea typeface="Meiryo UI" panose="020B0604030504040204" pitchFamily="50" charset="-128"/>
                </a:rPr>
                <a:t>し、授業料</a:t>
              </a:r>
              <a:r>
                <a:rPr kumimoji="1" lang="ja-JP" altLang="en-US" sz="1100" kern="0" dirty="0">
                  <a:latin typeface="Meiryo UI" panose="020B0604030504040204" pitchFamily="50" charset="-128"/>
                  <a:ea typeface="Meiryo UI" panose="020B0604030504040204" pitchFamily="50" charset="-128"/>
                </a:rPr>
                <a:t>の減免措置を受けた</a:t>
              </a:r>
              <a:r>
                <a:rPr kumimoji="1" lang="ja-JP" altLang="en-US" sz="1100" kern="0" dirty="0" smtClean="0">
                  <a:latin typeface="Meiryo UI" panose="020B0604030504040204" pitchFamily="50" charset="-128"/>
                  <a:ea typeface="Meiryo UI" panose="020B0604030504040204" pitchFamily="50" charset="-128"/>
                </a:rPr>
                <a:t>ことが</a:t>
              </a:r>
              <a:r>
                <a:rPr kumimoji="1" lang="ja-JP" altLang="en-US" sz="1100" kern="0" dirty="0">
                  <a:latin typeface="Meiryo UI" panose="020B0604030504040204" pitchFamily="50" charset="-128"/>
                  <a:ea typeface="Meiryo UI" panose="020B0604030504040204" pitchFamily="50" charset="-128"/>
                </a:rPr>
                <a:t>ある</a:t>
              </a:r>
              <a:r>
                <a:rPr kumimoji="1" lang="ja-JP" altLang="en-US" sz="1100" kern="0" dirty="0" smtClean="0">
                  <a:latin typeface="Meiryo UI" panose="020B0604030504040204" pitchFamily="50" charset="-128"/>
                  <a:ea typeface="Meiryo UI" panose="020B0604030504040204" pitchFamily="50" charset="-128"/>
                </a:rPr>
                <a:t>こと</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smtClean="0">
                  <a:latin typeface="Meiryo UI" panose="020B0604030504040204" pitchFamily="50" charset="-128"/>
                  <a:ea typeface="Meiryo UI" panose="020B0604030504040204" pitchFamily="50" charset="-128"/>
                </a:rPr>
                <a:t>②</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授業料の減免措置を受けた翌年度以降も</a:t>
              </a:r>
              <a:r>
                <a:rPr kumimoji="1" lang="ja-JP" altLang="en-US" sz="1100" kern="0" dirty="0">
                  <a:latin typeface="Meiryo UI" panose="020B0604030504040204" pitchFamily="50" charset="-128"/>
                  <a:ea typeface="Meiryo UI" panose="020B0604030504040204" pitchFamily="50" charset="-128"/>
                </a:rPr>
                <a:t>継続して学資負担者の課税総所得金額が</a:t>
              </a:r>
              <a:r>
                <a:rPr kumimoji="1" lang="ja-JP" altLang="en-US" sz="1100" kern="0" dirty="0" smtClean="0">
                  <a:latin typeface="Meiryo UI" panose="020B0604030504040204" pitchFamily="50" charset="-128"/>
                  <a:ea typeface="Meiryo UI" panose="020B0604030504040204" pitchFamily="50" charset="-128"/>
                </a:rPr>
                <a:t>１４０万</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円</a:t>
              </a:r>
              <a:r>
                <a:rPr kumimoji="1" lang="ja-JP" altLang="en-US" sz="1100" kern="0" dirty="0">
                  <a:latin typeface="Meiryo UI" panose="020B0604030504040204" pitchFamily="50" charset="-128"/>
                  <a:ea typeface="Meiryo UI" panose="020B0604030504040204" pitchFamily="50" charset="-128"/>
                </a:rPr>
                <a:t>未満であること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③</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学資</a:t>
              </a:r>
              <a:r>
                <a:rPr kumimoji="1" lang="ja-JP" altLang="en-US" sz="1100" kern="0" dirty="0">
                  <a:latin typeface="Meiryo UI" panose="020B0604030504040204" pitchFamily="50" charset="-128"/>
                  <a:ea typeface="Meiryo UI" panose="020B0604030504040204" pitchFamily="50" charset="-128"/>
                </a:rPr>
                <a:t>負担者</a:t>
              </a:r>
              <a:r>
                <a:rPr kumimoji="1" lang="ja-JP" altLang="en-US" sz="1100" kern="0" dirty="0" smtClean="0">
                  <a:latin typeface="Meiryo UI" panose="020B0604030504040204" pitchFamily="50" charset="-128"/>
                  <a:ea typeface="Meiryo UI" panose="020B0604030504040204" pitchFamily="50" charset="-128"/>
                </a:rPr>
                <a:t>の令和４年の課税総所得金額（見込み）が１４０万円未満、資産保有額が７００</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万</a:t>
              </a:r>
              <a:r>
                <a:rPr kumimoji="1" lang="ja-JP" altLang="en-US" sz="1100" kern="0" dirty="0" smtClean="0">
                  <a:latin typeface="Meiryo UI" panose="020B0604030504040204" pitchFamily="50" charset="-128"/>
                  <a:ea typeface="Meiryo UI" panose="020B0604030504040204" pitchFamily="50" charset="-128"/>
                </a:rPr>
                <a:t>円未満であること</a:t>
              </a:r>
              <a:endParaRPr kumimoji="1" lang="en-US" altLang="ja-JP" sz="1100" kern="0" dirty="0" smtClean="0">
                <a:latin typeface="Meiryo UI" panose="020B0604030504040204" pitchFamily="50" charset="-128"/>
                <a:ea typeface="Meiryo UI" panose="020B0604030504040204" pitchFamily="50" charset="-128"/>
              </a:endParaRPr>
            </a:p>
            <a:p>
              <a:pPr defTabSz="966978"/>
              <a:r>
                <a:rPr kumimoji="1" lang="en-US" altLang="ja-JP" sz="1100" u="sng" kern="0" dirty="0" smtClean="0">
                  <a:latin typeface="Meiryo UI" panose="020B0604030504040204" pitchFamily="50" charset="-128"/>
                  <a:ea typeface="Meiryo UI" panose="020B0604030504040204" pitchFamily="50" charset="-128"/>
                </a:rPr>
                <a:t>※</a:t>
              </a:r>
              <a:r>
                <a:rPr kumimoji="1" lang="ja-JP" altLang="en-US" sz="1100" u="sng" kern="0" dirty="0" smtClean="0">
                  <a:latin typeface="Meiryo UI" panose="020B0604030504040204" pitchFamily="50" charset="-128"/>
                  <a:ea typeface="Meiryo UI" panose="020B0604030504040204" pitchFamily="50" charset="-128"/>
                </a:rPr>
                <a:t>児童</a:t>
              </a:r>
              <a:r>
                <a:rPr kumimoji="1" lang="ja-JP" altLang="en-US" sz="1100" u="sng" kern="0" dirty="0">
                  <a:latin typeface="Meiryo UI" panose="020B0604030504040204" pitchFamily="50" charset="-128"/>
                  <a:ea typeface="Meiryo UI" panose="020B0604030504040204" pitchFamily="50" charset="-128"/>
                </a:rPr>
                <a:t>・生徒</a:t>
              </a:r>
              <a:r>
                <a:rPr kumimoji="1" lang="ja-JP" altLang="en-US" sz="1100" u="sng" kern="0" dirty="0" smtClean="0">
                  <a:latin typeface="Meiryo UI" panose="020B0604030504040204" pitchFamily="50" charset="-128"/>
                  <a:ea typeface="Meiryo UI" panose="020B0604030504040204" pitchFamily="50" charset="-128"/>
                </a:rPr>
                <a:t>が①にかかる授業料の減免</a:t>
              </a:r>
              <a:r>
                <a:rPr kumimoji="1" lang="ja-JP" altLang="en-US" sz="1100" u="sng" kern="0" dirty="0">
                  <a:latin typeface="Meiryo UI" panose="020B0604030504040204" pitchFamily="50" charset="-128"/>
                  <a:ea typeface="Meiryo UI" panose="020B0604030504040204" pitchFamily="50" charset="-128"/>
                </a:rPr>
                <a:t>措置を</a:t>
              </a:r>
              <a:r>
                <a:rPr kumimoji="1" lang="ja-JP" altLang="en-US" sz="1100" u="sng" kern="0" dirty="0" smtClean="0">
                  <a:latin typeface="Meiryo UI" panose="020B0604030504040204" pitchFamily="50" charset="-128"/>
                  <a:ea typeface="Meiryo UI" panose="020B0604030504040204" pitchFamily="50" charset="-128"/>
                </a:rPr>
                <a:t>受けた私</a:t>
              </a:r>
              <a:r>
                <a:rPr kumimoji="1" lang="ja-JP" altLang="en-US" sz="1100" u="sng" kern="0" dirty="0">
                  <a:latin typeface="Meiryo UI" panose="020B0604030504040204" pitchFamily="50" charset="-128"/>
                  <a:ea typeface="Meiryo UI" panose="020B0604030504040204" pitchFamily="50" charset="-128"/>
                </a:rPr>
                <a:t>立中学校等に在学している場合に限る。</a:t>
              </a:r>
              <a:endParaRPr kumimoji="1" lang="en-US" altLang="ja-JP" sz="1100" kern="0" dirty="0" smtClean="0">
                <a:latin typeface="Meiryo UI" panose="020B0604030504040204" pitchFamily="50" charset="-128"/>
                <a:ea typeface="Meiryo UI" panose="020B0604030504040204" pitchFamily="50" charset="-128"/>
              </a:endParaRPr>
            </a:p>
            <a:p>
              <a:pPr defTabSz="966978"/>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＜必要な提出書類＞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b="1"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◆家計急変により授業料の減免措置を受けた翌年度から令和４年度までの課税証明書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◆令和</a:t>
              </a:r>
              <a:r>
                <a:rPr kumimoji="1" lang="ja-JP" altLang="en-US" sz="1100" u="sng" kern="0" dirty="0">
                  <a:latin typeface="Meiryo UI" panose="020B0604030504040204" pitchFamily="50" charset="-128"/>
                  <a:ea typeface="Meiryo UI" panose="020B0604030504040204" pitchFamily="50" charset="-128"/>
                </a:rPr>
                <a:t>４</a:t>
              </a:r>
              <a:r>
                <a:rPr kumimoji="1" lang="ja-JP" altLang="en-US" sz="1100" kern="0" dirty="0">
                  <a:latin typeface="Meiryo UI" panose="020B0604030504040204" pitchFamily="50" charset="-128"/>
                  <a:ea typeface="Meiryo UI" panose="020B0604030504040204" pitchFamily="50" charset="-128"/>
                </a:rPr>
                <a:t>年の所得（見込み）を証明する書類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・令和４年分源泉徴収票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・給与支給者又は税理士等の第三者による所得（見込）証明書　　</a:t>
              </a:r>
              <a:r>
                <a:rPr kumimoji="1" lang="ja-JP" altLang="en-US" sz="1100" kern="0" dirty="0" smtClean="0">
                  <a:latin typeface="Meiryo UI" panose="020B0604030504040204" pitchFamily="50" charset="-128"/>
                  <a:ea typeface="Meiryo UI" panose="020B0604030504040204" pitchFamily="50" charset="-128"/>
                </a:rPr>
                <a:t>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誓約書</a:t>
              </a:r>
              <a:endParaRPr kumimoji="1" lang="ja-JP" altLang="en-US" sz="1000" kern="0" dirty="0">
                <a:latin typeface="Meiryo UI" panose="020B0604030504040204" pitchFamily="50" charset="-128"/>
                <a:ea typeface="Meiryo UI" panose="020B0604030504040204" pitchFamily="50" charset="-128"/>
              </a:endParaRPr>
            </a:p>
          </p:txBody>
        </p:sp>
        <p:sp>
          <p:nvSpPr>
            <p:cNvPr id="8" name="正方形/長方形 7"/>
            <p:cNvSpPr/>
            <p:nvPr/>
          </p:nvSpPr>
          <p:spPr>
            <a:xfrm>
              <a:off x="777606" y="449411"/>
              <a:ext cx="1645553"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小中継続支援</a:t>
              </a:r>
              <a:endParaRPr kumimoji="1" lang="ja-JP" altLang="en-US" sz="1200" b="1" dirty="0">
                <a:latin typeface="Meiryo UI" panose="020B0604030504040204" pitchFamily="50" charset="-128"/>
                <a:ea typeface="Meiryo UI" panose="020B0604030504040204" pitchFamily="50" charset="-128"/>
              </a:endParaRPr>
            </a:p>
          </p:txBody>
        </p:sp>
      </p:grpSp>
      <p:grpSp>
        <p:nvGrpSpPr>
          <p:cNvPr id="2" name="グループ化 1"/>
          <p:cNvGrpSpPr/>
          <p:nvPr/>
        </p:nvGrpSpPr>
        <p:grpSpPr>
          <a:xfrm>
            <a:off x="252140" y="7703470"/>
            <a:ext cx="6272484" cy="2129716"/>
            <a:chOff x="471216" y="5130313"/>
            <a:chExt cx="6272484" cy="2332718"/>
          </a:xfrm>
        </p:grpSpPr>
        <p:sp>
          <p:nvSpPr>
            <p:cNvPr id="11" name="角丸四角形 10"/>
            <p:cNvSpPr/>
            <p:nvPr/>
          </p:nvSpPr>
          <p:spPr>
            <a:xfrm>
              <a:off x="471216" y="5256037"/>
              <a:ext cx="6272484" cy="2206994"/>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本</a:t>
              </a:r>
              <a:r>
                <a:rPr kumimoji="1" lang="ja-JP" altLang="en-US" sz="1100" kern="0" dirty="0" smtClean="0">
                  <a:solidFill>
                    <a:prstClr val="black"/>
                  </a:solidFill>
                  <a:latin typeface="Meiryo UI" panose="020B0604030504040204" pitchFamily="50" charset="-128"/>
                  <a:ea typeface="Meiryo UI" panose="020B0604030504040204" pitchFamily="50" charset="-128"/>
                </a:rPr>
                <a:t>制度の「失職」及び「著しい収入減」による授業料の減免については、過去に受けたことがある場合は対象外です</a:t>
              </a:r>
              <a:r>
                <a:rPr kumimoji="1" lang="ja-JP" altLang="en-US" sz="1100" kern="0" dirty="0" smtClean="0">
                  <a:solidFill>
                    <a:prstClr val="black"/>
                  </a:solidFill>
                  <a:latin typeface="Meiryo UI" panose="020B0604030504040204" pitchFamily="50" charset="-128"/>
                  <a:ea typeface="Meiryo UI" panose="020B0604030504040204" pitchFamily="50" charset="-128"/>
                </a:rPr>
                <a:t>。</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smtClean="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大阪府私立高等学校等授業料支援補助金と併せて受けることはできません。補助金額のいずれか高い</a:t>
              </a:r>
              <a:r>
                <a:rPr kumimoji="1" lang="ja-JP" altLang="en-US" sz="1100" kern="0" dirty="0">
                  <a:solidFill>
                    <a:prstClr val="black"/>
                  </a:solidFill>
                  <a:latin typeface="Meiryo UI" panose="020B0604030504040204" pitchFamily="50" charset="-128"/>
                  <a:ea typeface="Meiryo UI" panose="020B0604030504040204" pitchFamily="50" charset="-128"/>
                </a:rPr>
                <a:t>方</a:t>
              </a:r>
              <a:r>
                <a:rPr kumimoji="1" lang="ja-JP" altLang="en-US" sz="1100" kern="0" dirty="0" smtClean="0">
                  <a:solidFill>
                    <a:prstClr val="black"/>
                  </a:solidFill>
                  <a:latin typeface="Meiryo UI" panose="020B0604030504040204" pitchFamily="50" charset="-128"/>
                  <a:ea typeface="Meiryo UI" panose="020B0604030504040204" pitchFamily="50" charset="-128"/>
                </a:rPr>
                <a:t>へ</a:t>
              </a:r>
              <a:r>
                <a:rPr kumimoji="1" lang="ja-JP" altLang="en-US" sz="1100" kern="0" dirty="0" smtClean="0">
                  <a:latin typeface="Meiryo UI" panose="020B0604030504040204" pitchFamily="50" charset="-128"/>
                  <a:ea typeface="Meiryo UI" panose="020B0604030504040204" pitchFamily="50" charset="-128"/>
                </a:rPr>
                <a:t>申請してください</a:t>
              </a:r>
              <a:r>
                <a:rPr kumimoji="1" lang="ja-JP" altLang="en-US" sz="1100" kern="0" dirty="0" smtClean="0">
                  <a:latin typeface="Meiryo UI" panose="020B0604030504040204" pitchFamily="50" charset="-128"/>
                  <a:ea typeface="Meiryo UI" panose="020B0604030504040204" pitchFamily="50" charset="-128"/>
                </a:rPr>
                <a:t>。</a:t>
              </a:r>
              <a:endParaRPr kumimoji="1" lang="en-US" altLang="ja-JP" sz="1100" kern="0" dirty="0" smtClean="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smtClean="0">
                  <a:latin typeface="Meiryo UI" panose="020B0604030504040204" pitchFamily="50" charset="-128"/>
                  <a:ea typeface="Meiryo UI" panose="020B0604030504040204" pitchFamily="50" charset="-128"/>
                </a:rPr>
                <a:t>本制度は、在学して</a:t>
              </a:r>
              <a:r>
                <a:rPr kumimoji="1" lang="ja-JP" altLang="en-US" sz="1200" b="1" kern="0" dirty="0">
                  <a:latin typeface="Meiryo UI" panose="020B0604030504040204" pitchFamily="50" charset="-128"/>
                  <a:ea typeface="Meiryo UI" panose="020B0604030504040204" pitchFamily="50" charset="-128"/>
                </a:rPr>
                <a:t>いる学校（学校法人）が学資負担者に対し</a:t>
              </a:r>
              <a:r>
                <a:rPr kumimoji="1" lang="ja-JP" altLang="en-US" sz="1200" b="1" kern="0" dirty="0" smtClean="0">
                  <a:latin typeface="Meiryo UI" panose="020B0604030504040204" pitchFamily="50" charset="-128"/>
                  <a:ea typeface="Meiryo UI" panose="020B0604030504040204" pitchFamily="50" charset="-128"/>
                </a:rPr>
                <a:t>授業料の減免</a:t>
              </a:r>
              <a:r>
                <a:rPr kumimoji="1" lang="ja-JP" altLang="en-US" sz="1200" b="1" kern="0" dirty="0">
                  <a:latin typeface="Meiryo UI" panose="020B0604030504040204" pitchFamily="50" charset="-128"/>
                  <a:ea typeface="Meiryo UI" panose="020B0604030504040204" pitchFamily="50" charset="-128"/>
                </a:rPr>
                <a:t>事業を行う場合に</a:t>
              </a:r>
              <a:r>
                <a:rPr kumimoji="1" lang="ja-JP" altLang="en-US" sz="1200" b="1" kern="0" dirty="0" smtClean="0">
                  <a:latin typeface="Meiryo UI" panose="020B0604030504040204" pitchFamily="50" charset="-128"/>
                  <a:ea typeface="Meiryo UI" panose="020B0604030504040204" pitchFamily="50" charset="-128"/>
                </a:rPr>
                <a:t>、</a:t>
              </a:r>
              <a:r>
                <a:rPr kumimoji="1" lang="ja-JP" altLang="en-US" sz="1200" b="1" kern="0" dirty="0" smtClean="0">
                  <a:solidFill>
                    <a:srgbClr val="FF0000"/>
                  </a:solidFill>
                  <a:latin typeface="Meiryo UI" panose="020B0604030504040204" pitchFamily="50" charset="-128"/>
                  <a:ea typeface="Meiryo UI" panose="020B0604030504040204" pitchFamily="50" charset="-128"/>
                </a:rPr>
                <a:t>大阪府から学校</a:t>
              </a:r>
              <a:r>
                <a:rPr kumimoji="1" lang="ja-JP" altLang="en-US" sz="1200" b="1" kern="0" dirty="0">
                  <a:solidFill>
                    <a:srgbClr val="FF0000"/>
                  </a:solidFill>
                  <a:latin typeface="Meiryo UI" panose="020B0604030504040204" pitchFamily="50" charset="-128"/>
                  <a:ea typeface="Meiryo UI" panose="020B0604030504040204" pitchFamily="50" charset="-128"/>
                </a:rPr>
                <a:t>に対して補助金を交付します</a:t>
              </a:r>
              <a:r>
                <a:rPr kumimoji="1" lang="ja-JP" altLang="en-US" sz="1200" b="1" kern="0" dirty="0" smtClean="0">
                  <a:latin typeface="Meiryo UI" panose="020B0604030504040204" pitchFamily="50" charset="-128"/>
                  <a:ea typeface="Meiryo UI" panose="020B0604030504040204" pitchFamily="50" charset="-128"/>
                </a:rPr>
                <a:t>。</a:t>
              </a:r>
              <a:r>
                <a:rPr kumimoji="1" lang="ja-JP" altLang="en-US" sz="1200" b="1" u="sng" kern="0" dirty="0" smtClean="0">
                  <a:solidFill>
                    <a:srgbClr val="FF0000"/>
                  </a:solidFill>
                  <a:latin typeface="Meiryo UI" panose="020B0604030504040204" pitchFamily="50" charset="-128"/>
                  <a:ea typeface="Meiryo UI" panose="020B0604030504040204" pitchFamily="50" charset="-128"/>
                </a:rPr>
                <a:t>制度の詳細や必要な提出書類については、学校へお問い合わせください</a:t>
              </a:r>
              <a:r>
                <a:rPr kumimoji="1" lang="ja-JP" altLang="en-US" sz="1200" b="1" u="sng" kern="0" dirty="0" smtClean="0">
                  <a:solidFill>
                    <a:srgbClr val="FF0000"/>
                  </a:solidFill>
                  <a:latin typeface="Meiryo UI" panose="020B0604030504040204" pitchFamily="50" charset="-128"/>
                  <a:ea typeface="Meiryo UI" panose="020B0604030504040204" pitchFamily="50" charset="-128"/>
                </a:rPr>
                <a:t>。</a:t>
              </a:r>
              <a:endParaRPr kumimoji="1" lang="en-US" altLang="ja-JP" sz="1200" b="1" u="sng" kern="0" dirty="0" smtClean="0">
                <a:solidFill>
                  <a:srgbClr val="FF0000"/>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smtClean="0">
                  <a:latin typeface="Meiryo UI" panose="020B0604030504040204" pitchFamily="50" charset="-128"/>
                  <a:ea typeface="Meiryo UI" panose="020B0604030504040204" pitchFamily="50" charset="-128"/>
                </a:rPr>
                <a:t>減免を受けるまでに授業料</a:t>
              </a:r>
              <a:r>
                <a:rPr kumimoji="1" lang="ja-JP" altLang="en-US" sz="1200" b="1" dirty="0">
                  <a:latin typeface="Meiryo UI" panose="020B0604030504040204" pitchFamily="50" charset="-128"/>
                  <a:ea typeface="Meiryo UI" panose="020B0604030504040204" pitchFamily="50" charset="-128"/>
                </a:rPr>
                <a:t>の納付が</a:t>
              </a:r>
              <a:r>
                <a:rPr kumimoji="1" lang="ja-JP" altLang="en-US" sz="1200" b="1" dirty="0" smtClean="0">
                  <a:latin typeface="Meiryo UI" panose="020B0604030504040204" pitchFamily="50" charset="-128"/>
                  <a:ea typeface="Meiryo UI" panose="020B0604030504040204" pitchFamily="50" charset="-128"/>
                </a:rPr>
                <a:t>困難な場合は</a:t>
              </a:r>
              <a:r>
                <a:rPr kumimoji="1" lang="ja-JP" altLang="en-US" sz="1200" b="1" dirty="0" smtClean="0">
                  <a:latin typeface="Meiryo UI" panose="020B0604030504040204" pitchFamily="50" charset="-128"/>
                  <a:ea typeface="Meiryo UI" panose="020B0604030504040204" pitchFamily="50" charset="-128"/>
                </a:rPr>
                <a:t>、</a:t>
              </a:r>
              <a:r>
                <a:rPr kumimoji="1" lang="ja-JP" altLang="en-US" sz="1200" b="1" u="sng" dirty="0" smtClean="0">
                  <a:solidFill>
                    <a:srgbClr val="FF0000"/>
                  </a:solidFill>
                  <a:latin typeface="Meiryo UI" panose="020B0604030504040204" pitchFamily="50" charset="-128"/>
                  <a:ea typeface="Meiryo UI" panose="020B0604030504040204" pitchFamily="50" charset="-128"/>
                </a:rPr>
                <a:t>お通いの学校</a:t>
              </a:r>
              <a:r>
                <a:rPr kumimoji="1" lang="ja-JP" altLang="en-US" sz="1200" b="1" u="sng" dirty="0" smtClean="0">
                  <a:solidFill>
                    <a:srgbClr val="FF0000"/>
                  </a:solidFill>
                  <a:latin typeface="Meiryo UI" panose="020B0604030504040204" pitchFamily="50" charset="-128"/>
                  <a:ea typeface="Meiryo UI" panose="020B0604030504040204" pitchFamily="50" charset="-128"/>
                </a:rPr>
                <a:t>に納付の猶予や分納についてご相談ください。</a:t>
              </a:r>
              <a:endParaRPr kumimoji="1" lang="en-US" altLang="ja-JP" sz="1200" b="1" u="sng" kern="0" dirty="0">
                <a:solidFill>
                  <a:srgbClr val="FF0000"/>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smtClean="0">
                  <a:latin typeface="ＭＳ ゴシック" panose="020B0609070205080204" pitchFamily="49" charset="-128"/>
                  <a:ea typeface="ＭＳ ゴシック" panose="020B0609070205080204" pitchFamily="49" charset="-128"/>
                </a:rPr>
                <a:t>注意</a:t>
              </a:r>
              <a:endParaRPr kumimoji="1" lang="ja-JP" altLang="en-US" sz="1400" b="1" dirty="0">
                <a:latin typeface="ＭＳ ゴシック" panose="020B0609070205080204" pitchFamily="49" charset="-128"/>
                <a:ea typeface="ＭＳ ゴシック" panose="020B0609070205080204" pitchFamily="49" charset="-128"/>
              </a:endParaRPr>
            </a:p>
          </p:txBody>
        </p:sp>
      </p:grpSp>
      <p:grpSp>
        <p:nvGrpSpPr>
          <p:cNvPr id="6" name="グループ化 5"/>
          <p:cNvGrpSpPr/>
          <p:nvPr/>
        </p:nvGrpSpPr>
        <p:grpSpPr>
          <a:xfrm>
            <a:off x="300377" y="36433"/>
            <a:ext cx="6176011" cy="4048861"/>
            <a:chOff x="471216" y="5755539"/>
            <a:chExt cx="6176011" cy="4048861"/>
          </a:xfrm>
        </p:grpSpPr>
        <p:sp>
          <p:nvSpPr>
            <p:cNvPr id="9" name="角丸四角形 8"/>
            <p:cNvSpPr/>
            <p:nvPr/>
          </p:nvSpPr>
          <p:spPr>
            <a:xfrm>
              <a:off x="471216" y="5867400"/>
              <a:ext cx="6176011" cy="3937000"/>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endParaRPr kumimoji="1" lang="en-US" altLang="ja-JP" sz="105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050" kern="0" dirty="0" smtClean="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下記２点をいずれも満たす場合　➡　</a:t>
              </a:r>
              <a:r>
                <a:rPr kumimoji="1" lang="ja-JP" altLang="en-US" sz="1100" b="1" u="sng" kern="0" dirty="0" smtClean="0">
                  <a:latin typeface="Meiryo UI" panose="020B0604030504040204" pitchFamily="50" charset="-128"/>
                  <a:ea typeface="Meiryo UI" panose="020B0604030504040204" pitchFamily="50" charset="-128"/>
                </a:rPr>
                <a:t>令和４年度の授業料の２分の１が減免されます。</a:t>
              </a:r>
              <a:endParaRPr kumimoji="1" lang="en-US" altLang="ja-JP" sz="1100" b="1" u="sng" kern="0" dirty="0" smtClean="0">
                <a:latin typeface="Meiryo UI" panose="020B0604030504040204" pitchFamily="50" charset="-128"/>
                <a:ea typeface="Meiryo UI" panose="020B0604030504040204" pitchFamily="50" charset="-128"/>
              </a:endParaRPr>
            </a:p>
            <a:p>
              <a:pPr lvl="0" defTabSz="966978"/>
              <a:endParaRPr kumimoji="1" lang="en-US" altLang="ja-JP" sz="1100" u="sng" kern="0" dirty="0" smtClean="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smtClean="0">
                  <a:latin typeface="Meiryo UI" panose="020B0604030504040204" pitchFamily="50" charset="-128"/>
                  <a:ea typeface="Meiryo UI" panose="020B0604030504040204" pitchFamily="50" charset="-128"/>
                </a:rPr>
                <a:t>学資負担者の勤務先や自営業の経営状況の悪化又は病気や怪我（</a:t>
              </a:r>
              <a:r>
                <a:rPr kumimoji="1" lang="ja-JP" altLang="en-US" sz="1100" u="wavyHeavy" kern="0" dirty="0" smtClean="0">
                  <a:latin typeface="Meiryo UI" panose="020B0604030504040204" pitchFamily="50" charset="-128"/>
                  <a:ea typeface="Meiryo UI" panose="020B0604030504040204" pitchFamily="50" charset="-128"/>
                </a:rPr>
                <a:t>新型コロナウイルス感染症の影響を含む</a:t>
              </a:r>
              <a:r>
                <a:rPr kumimoji="1" lang="ja-JP" altLang="en-US" sz="1100" kern="0" dirty="0" smtClean="0">
                  <a:latin typeface="Meiryo UI" panose="020B0604030504040204" pitchFamily="50" charset="-128"/>
                  <a:ea typeface="Meiryo UI" panose="020B0604030504040204" pitchFamily="50" charset="-128"/>
                </a:rPr>
                <a:t>）に伴い、</a:t>
              </a:r>
              <a:r>
                <a:rPr kumimoji="1" lang="ja-JP" altLang="en-US" sz="1100" u="sng" kern="0" dirty="0" smtClean="0">
                  <a:latin typeface="Meiryo UI" panose="020B0604030504040204" pitchFamily="50" charset="-128"/>
                  <a:ea typeface="Meiryo UI" panose="020B0604030504040204" pitchFamily="50" charset="-128"/>
                </a:rPr>
                <a:t>令和４年</a:t>
              </a:r>
              <a:r>
                <a:rPr kumimoji="1" lang="ja-JP" altLang="en-US" sz="1100" u="sng" kern="0" dirty="0">
                  <a:latin typeface="Meiryo UI" panose="020B0604030504040204" pitchFamily="50" charset="-128"/>
                  <a:ea typeface="Meiryo UI" panose="020B0604030504040204" pitchFamily="50" charset="-128"/>
                </a:rPr>
                <a:t>の総所得</a:t>
              </a:r>
              <a:r>
                <a:rPr kumimoji="1" lang="ja-JP" altLang="en-US" sz="1100" u="sng" kern="0" dirty="0" smtClean="0">
                  <a:latin typeface="Meiryo UI" panose="020B0604030504040204" pitchFamily="50" charset="-128"/>
                  <a:ea typeface="Meiryo UI" panose="020B0604030504040204" pitchFamily="50" charset="-128"/>
                </a:rPr>
                <a:t>金額（見込）が令和３年</a:t>
              </a:r>
              <a:r>
                <a:rPr kumimoji="1" lang="ja-JP" altLang="en-US" sz="1100" kern="0" dirty="0" smtClean="0">
                  <a:latin typeface="Meiryo UI" panose="020B0604030504040204" pitchFamily="50" charset="-128"/>
                  <a:ea typeface="Meiryo UI" panose="020B0604030504040204" pitchFamily="50" charset="-128"/>
                </a:rPr>
                <a:t>の総所得金額の２分の１以下</a:t>
              </a:r>
              <a:r>
                <a:rPr kumimoji="1" lang="ja-JP" altLang="en-US" sz="1100" kern="0" dirty="0">
                  <a:latin typeface="Meiryo UI" panose="020B0604030504040204" pitchFamily="50" charset="-128"/>
                  <a:ea typeface="Meiryo UI" panose="020B0604030504040204" pitchFamily="50" charset="-128"/>
                </a:rPr>
                <a:t>に減少している</a:t>
              </a:r>
              <a:r>
                <a:rPr kumimoji="1" lang="ja-JP" altLang="en-US" sz="1100" kern="0" dirty="0" smtClean="0">
                  <a:latin typeface="Meiryo UI" panose="020B0604030504040204" pitchFamily="50" charset="-128"/>
                  <a:ea typeface="Meiryo UI" panose="020B0604030504040204" pitchFamily="50" charset="-128"/>
                </a:rPr>
                <a:t>こと</a:t>
              </a:r>
              <a:endParaRPr kumimoji="1" lang="en-US" altLang="ja-JP" sz="1100" kern="0" dirty="0" smtClean="0">
                <a:latin typeface="Meiryo UI" panose="020B0604030504040204" pitchFamily="50" charset="-128"/>
                <a:ea typeface="Meiryo UI" panose="020B0604030504040204" pitchFamily="50" charset="-128"/>
              </a:endParaRPr>
            </a:p>
            <a:p>
              <a:pPr marL="228600" lvl="0" indent="-228600" defTabSz="966978">
                <a:buFont typeface="+mj-ea"/>
                <a:buAutoNum type="circleNumDbPlain"/>
              </a:pPr>
              <a:r>
                <a:rPr kumimoji="1" lang="ja-JP" altLang="en-US" sz="1100" kern="0" dirty="0" smtClean="0">
                  <a:latin typeface="Meiryo UI" panose="020B0604030504040204" pitchFamily="50" charset="-128"/>
                  <a:ea typeface="Meiryo UI" panose="020B0604030504040204" pitchFamily="50" charset="-128"/>
                </a:rPr>
                <a:t>令和３年</a:t>
              </a:r>
              <a:r>
                <a:rPr kumimoji="1" lang="ja-JP" altLang="en-US" sz="1100" kern="0" dirty="0">
                  <a:latin typeface="Meiryo UI" panose="020B0604030504040204" pitchFamily="50" charset="-128"/>
                  <a:ea typeface="Meiryo UI" panose="020B0604030504040204" pitchFamily="50" charset="-128"/>
                </a:rPr>
                <a:t>の</a:t>
              </a:r>
              <a:r>
                <a:rPr kumimoji="1" lang="ja-JP" altLang="en-US" sz="1100" u="sng" kern="0" dirty="0">
                  <a:latin typeface="Meiryo UI" panose="020B0604030504040204" pitchFamily="50" charset="-128"/>
                  <a:ea typeface="Meiryo UI" panose="020B0604030504040204" pitchFamily="50" charset="-128"/>
                </a:rPr>
                <a:t>課税総所得</a:t>
              </a:r>
              <a:r>
                <a:rPr kumimoji="1" lang="ja-JP" altLang="en-US" sz="1100" u="sng" kern="0" dirty="0" smtClean="0">
                  <a:latin typeface="Meiryo UI" panose="020B0604030504040204" pitchFamily="50" charset="-128"/>
                  <a:ea typeface="Meiryo UI" panose="020B0604030504040204" pitchFamily="50" charset="-128"/>
                </a:rPr>
                <a:t>金額が</a:t>
              </a:r>
              <a:r>
                <a:rPr kumimoji="1" lang="en-US" altLang="ja-JP" sz="1100" u="sng" kern="0" dirty="0" smtClean="0">
                  <a:latin typeface="Meiryo UI" panose="020B0604030504040204" pitchFamily="50" charset="-128"/>
                  <a:ea typeface="Meiryo UI" panose="020B0604030504040204" pitchFamily="50" charset="-128"/>
                </a:rPr>
                <a:t>98</a:t>
              </a:r>
              <a:r>
                <a:rPr kumimoji="1" lang="ja-JP" altLang="en-US" sz="1100" u="sng" kern="0" dirty="0" smtClean="0">
                  <a:latin typeface="Meiryo UI" panose="020B0604030504040204" pitchFamily="50" charset="-128"/>
                  <a:ea typeface="Meiryo UI" panose="020B0604030504040204" pitchFamily="50" charset="-128"/>
                </a:rPr>
                <a:t>万円</a:t>
              </a:r>
              <a:r>
                <a:rPr kumimoji="1" lang="ja-JP" altLang="en-US" sz="1100" u="sng" kern="0" dirty="0">
                  <a:latin typeface="Meiryo UI" panose="020B0604030504040204" pitchFamily="50" charset="-128"/>
                  <a:ea typeface="Meiryo UI" panose="020B0604030504040204" pitchFamily="50" charset="-128"/>
                </a:rPr>
                <a:t>に次の金額を加えた</a:t>
              </a:r>
              <a:r>
                <a:rPr kumimoji="1" lang="ja-JP" altLang="en-US" sz="1100" u="sng" kern="0" dirty="0" smtClean="0">
                  <a:latin typeface="Meiryo UI" panose="020B0604030504040204" pitchFamily="50" charset="-128"/>
                  <a:ea typeface="Meiryo UI" panose="020B0604030504040204" pitchFamily="50" charset="-128"/>
                </a:rPr>
                <a:t>額（</a:t>
              </a:r>
              <a:r>
                <a:rPr kumimoji="1" lang="en-US" altLang="ja-JP" sz="1100" u="sng" kern="0" dirty="0" smtClean="0">
                  <a:latin typeface="Meiryo UI" panose="020B0604030504040204" pitchFamily="50" charset="-128"/>
                  <a:ea typeface="Meiryo UI" panose="020B0604030504040204" pitchFamily="50" charset="-128"/>
                </a:rPr>
                <a:t>※</a:t>
              </a:r>
              <a:r>
                <a:rPr kumimoji="1" lang="ja-JP" altLang="en-US" sz="1100" u="sng"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を超えている場合であり、かつ</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令和４年</a:t>
              </a:r>
              <a:r>
                <a:rPr kumimoji="1" lang="ja-JP" altLang="en-US" sz="1100" kern="0" dirty="0">
                  <a:latin typeface="Meiryo UI" panose="020B0604030504040204" pitchFamily="50" charset="-128"/>
                  <a:ea typeface="Meiryo UI" panose="020B0604030504040204" pitchFamily="50" charset="-128"/>
                </a:rPr>
                <a:t>の</a:t>
              </a:r>
              <a:r>
                <a:rPr kumimoji="1" lang="ja-JP" altLang="en-US" sz="1100" u="sng" kern="0" dirty="0">
                  <a:latin typeface="Meiryo UI" panose="020B0604030504040204" pitchFamily="50" charset="-128"/>
                  <a:ea typeface="Meiryo UI" panose="020B0604030504040204" pitchFamily="50" charset="-128"/>
                </a:rPr>
                <a:t>課税総所得金額（見込）が</a:t>
              </a:r>
              <a:r>
                <a:rPr kumimoji="1" lang="en-US" altLang="ja-JP" sz="1100" u="sng" kern="0" dirty="0">
                  <a:latin typeface="Meiryo UI" panose="020B0604030504040204" pitchFamily="50" charset="-128"/>
                  <a:ea typeface="Meiryo UI" panose="020B0604030504040204" pitchFamily="50" charset="-128"/>
                </a:rPr>
                <a:t>98</a:t>
              </a:r>
              <a:r>
                <a:rPr kumimoji="1" lang="ja-JP" altLang="en-US" sz="1100" u="sng" kern="0" dirty="0">
                  <a:latin typeface="Meiryo UI" panose="020B0604030504040204" pitchFamily="50" charset="-128"/>
                  <a:ea typeface="Meiryo UI" panose="020B0604030504040204" pitchFamily="50" charset="-128"/>
                </a:rPr>
                <a:t>万円に次の金額を加えた</a:t>
              </a:r>
              <a:r>
                <a:rPr kumimoji="1" lang="ja-JP" altLang="en-US" sz="1100" u="sng" kern="0" dirty="0" smtClean="0">
                  <a:latin typeface="Meiryo UI" panose="020B0604030504040204" pitchFamily="50" charset="-128"/>
                  <a:ea typeface="Meiryo UI" panose="020B0604030504040204" pitchFamily="50" charset="-128"/>
                </a:rPr>
                <a:t>額（</a:t>
              </a:r>
              <a:r>
                <a:rPr kumimoji="1" lang="en-US" altLang="ja-JP" sz="1100" u="sng" kern="0" dirty="0" smtClean="0">
                  <a:latin typeface="Meiryo UI" panose="020B0604030504040204" pitchFamily="50" charset="-128"/>
                  <a:ea typeface="Meiryo UI" panose="020B0604030504040204" pitchFamily="50" charset="-128"/>
                </a:rPr>
                <a:t>※</a:t>
              </a:r>
              <a:r>
                <a:rPr kumimoji="1" lang="ja-JP" altLang="en-US" sz="1100" u="sng" kern="0" dirty="0" smtClean="0">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以下</a:t>
              </a:r>
              <a:r>
                <a:rPr kumimoji="1" lang="ja-JP" altLang="en-US" sz="1100" kern="0" dirty="0">
                  <a:latin typeface="Meiryo UI" panose="020B0604030504040204" pitchFamily="50" charset="-128"/>
                  <a:ea typeface="Meiryo UI" panose="020B0604030504040204" pitchFamily="50" charset="-128"/>
                </a:rPr>
                <a:t>となって</a:t>
              </a:r>
              <a:r>
                <a:rPr kumimoji="1" lang="ja-JP" altLang="en-US" sz="1100" kern="0" dirty="0" smtClean="0">
                  <a:latin typeface="Meiryo UI" panose="020B0604030504040204" pitchFamily="50" charset="-128"/>
                  <a:ea typeface="Meiryo UI" panose="020B0604030504040204" pitchFamily="50" charset="-128"/>
                </a:rPr>
                <a:t>いること</a:t>
              </a:r>
              <a:endParaRPr kumimoji="1" lang="en-US" altLang="ja-JP" sz="1100" kern="0" dirty="0" smtClean="0">
                <a:latin typeface="Meiryo UI" panose="020B0604030504040204" pitchFamily="50" charset="-128"/>
                <a:ea typeface="Meiryo UI" panose="020B0604030504040204" pitchFamily="50" charset="-128"/>
              </a:endParaRPr>
            </a:p>
            <a:p>
              <a:pPr marL="685800" lvl="1" indent="-228600" defTabSz="966978">
                <a:buFont typeface="Wingdings" panose="05000000000000000000" pitchFamily="2" charset="2"/>
                <a:buChar char="Ø"/>
              </a:pPr>
              <a:r>
                <a:rPr kumimoji="1" lang="en-US" altLang="ja-JP" sz="1100" kern="0" dirty="0" smtClean="0">
                  <a:latin typeface="Meiryo UI" panose="020B0604030504040204" pitchFamily="50" charset="-128"/>
                  <a:ea typeface="Meiryo UI" panose="020B0604030504040204" pitchFamily="50" charset="-128"/>
                </a:rPr>
                <a:t>0</a:t>
              </a:r>
              <a:r>
                <a:rPr kumimoji="1" lang="ja-JP" altLang="en-US" sz="1100" kern="0" dirty="0" smtClean="0">
                  <a:latin typeface="Meiryo UI" panose="020B0604030504040204" pitchFamily="50" charset="-128"/>
                  <a:ea typeface="Meiryo UI" panose="020B0604030504040204" pitchFamily="50" charset="-128"/>
                </a:rPr>
                <a:t>歳</a:t>
              </a:r>
              <a:r>
                <a:rPr kumimoji="1" lang="ja-JP" altLang="en-US" sz="1100" kern="0" dirty="0">
                  <a:latin typeface="Meiryo UI" panose="020B0604030504040204" pitchFamily="50" charset="-128"/>
                  <a:ea typeface="Meiryo UI" panose="020B0604030504040204" pitchFamily="50" charset="-128"/>
                </a:rPr>
                <a:t>以上</a:t>
              </a:r>
              <a:r>
                <a:rPr kumimoji="1" lang="en-US" altLang="ja-JP" sz="1100" kern="0" dirty="0">
                  <a:latin typeface="Meiryo UI" panose="020B0604030504040204" pitchFamily="50" charset="-128"/>
                  <a:ea typeface="Meiryo UI" panose="020B0604030504040204" pitchFamily="50" charset="-128"/>
                </a:rPr>
                <a:t>16</a:t>
              </a:r>
              <a:r>
                <a:rPr kumimoji="1" lang="ja-JP" altLang="en-US" sz="1100" kern="0" dirty="0">
                  <a:latin typeface="Meiryo UI" panose="020B0604030504040204" pitchFamily="50" charset="-128"/>
                  <a:ea typeface="Meiryo UI" panose="020B0604030504040204" pitchFamily="50" charset="-128"/>
                </a:rPr>
                <a:t>歳未満の扶養親族１人</a:t>
              </a:r>
              <a:r>
                <a:rPr kumimoji="1" lang="ja-JP" altLang="en-US" sz="1100" kern="0" dirty="0" smtClean="0">
                  <a:latin typeface="Meiryo UI" panose="020B0604030504040204" pitchFamily="50" charset="-128"/>
                  <a:ea typeface="Meiryo UI" panose="020B0604030504040204" pitchFamily="50" charset="-128"/>
                </a:rPr>
                <a:t>あたり 　 </a:t>
              </a:r>
              <a:r>
                <a:rPr kumimoji="1" lang="en-US" altLang="ja-JP" sz="1100" kern="0" dirty="0" smtClean="0">
                  <a:latin typeface="Meiryo UI" panose="020B0604030504040204" pitchFamily="50" charset="-128"/>
                  <a:ea typeface="Meiryo UI" panose="020B0604030504040204" pitchFamily="50" charset="-128"/>
                </a:rPr>
                <a:t>33</a:t>
              </a:r>
              <a:r>
                <a:rPr kumimoji="1" lang="ja-JP" altLang="en-US" sz="1100" kern="0" dirty="0">
                  <a:latin typeface="Meiryo UI" panose="020B0604030504040204" pitchFamily="50" charset="-128"/>
                  <a:ea typeface="Meiryo UI" panose="020B0604030504040204" pitchFamily="50" charset="-128"/>
                </a:rPr>
                <a:t>万円</a:t>
              </a:r>
            </a:p>
            <a:p>
              <a:pPr marL="685800" lvl="1" indent="-228600" defTabSz="966978">
                <a:buFont typeface="Wingdings" panose="05000000000000000000" pitchFamily="2" charset="2"/>
                <a:buChar char="Ø"/>
              </a:pPr>
              <a:r>
                <a:rPr kumimoji="1" lang="en-US" altLang="ja-JP" sz="1100" kern="0" dirty="0">
                  <a:solidFill>
                    <a:prstClr val="black"/>
                  </a:solidFill>
                  <a:latin typeface="Meiryo UI" panose="020B0604030504040204" pitchFamily="50" charset="-128"/>
                  <a:ea typeface="Meiryo UI" panose="020B0604030504040204" pitchFamily="50" charset="-128"/>
                </a:rPr>
                <a:t>16</a:t>
              </a:r>
              <a:r>
                <a:rPr kumimoji="1" lang="ja-JP" altLang="en-US" sz="1100" kern="0" dirty="0">
                  <a:solidFill>
                    <a:prstClr val="black"/>
                  </a:solidFill>
                  <a:latin typeface="Meiryo UI" panose="020B0604030504040204" pitchFamily="50" charset="-128"/>
                  <a:ea typeface="Meiryo UI" panose="020B0604030504040204" pitchFamily="50" charset="-128"/>
                </a:rPr>
                <a:t>歳以上</a:t>
              </a:r>
              <a:r>
                <a:rPr kumimoji="1" lang="en-US" altLang="ja-JP" sz="1100" kern="0" dirty="0">
                  <a:solidFill>
                    <a:prstClr val="black"/>
                  </a:solidFill>
                  <a:latin typeface="Meiryo UI" panose="020B0604030504040204" pitchFamily="50" charset="-128"/>
                  <a:ea typeface="Meiryo UI" panose="020B0604030504040204" pitchFamily="50" charset="-128"/>
                </a:rPr>
                <a:t>19</a:t>
              </a:r>
              <a:r>
                <a:rPr kumimoji="1" lang="ja-JP" altLang="en-US" sz="1100" kern="0" dirty="0">
                  <a:solidFill>
                    <a:prstClr val="black"/>
                  </a:solidFill>
                  <a:latin typeface="Meiryo UI" panose="020B0604030504040204" pitchFamily="50" charset="-128"/>
                  <a:ea typeface="Meiryo UI" panose="020B0604030504040204" pitchFamily="50" charset="-128"/>
                </a:rPr>
                <a:t>歳未満の扶養親族１人</a:t>
              </a:r>
              <a:r>
                <a:rPr kumimoji="1" lang="ja-JP" altLang="en-US" sz="1100" kern="0" dirty="0" smtClean="0">
                  <a:solidFill>
                    <a:prstClr val="black"/>
                  </a:solidFill>
                  <a:latin typeface="Meiryo UI" panose="020B0604030504040204" pitchFamily="50" charset="-128"/>
                  <a:ea typeface="Meiryo UI" panose="020B0604030504040204" pitchFamily="50" charset="-128"/>
                </a:rPr>
                <a:t>あたり　</a:t>
              </a:r>
              <a:r>
                <a:rPr kumimoji="1" lang="en-US" altLang="ja-JP" sz="1100" kern="0" dirty="0" smtClean="0">
                  <a:solidFill>
                    <a:prstClr val="black"/>
                  </a:solidFill>
                  <a:latin typeface="Meiryo UI" panose="020B0604030504040204" pitchFamily="50" charset="-128"/>
                  <a:ea typeface="Meiryo UI" panose="020B0604030504040204" pitchFamily="50" charset="-128"/>
                </a:rPr>
                <a:t>12</a:t>
              </a:r>
              <a:r>
                <a:rPr kumimoji="1" lang="ja-JP" altLang="en-US" sz="1100" kern="0" dirty="0">
                  <a:solidFill>
                    <a:prstClr val="black"/>
                  </a:solidFill>
                  <a:latin typeface="Meiryo UI" panose="020B0604030504040204" pitchFamily="50" charset="-128"/>
                  <a:ea typeface="Meiryo UI" panose="020B0604030504040204" pitchFamily="50" charset="-128"/>
                </a:rPr>
                <a:t>万</a:t>
              </a:r>
              <a:r>
                <a:rPr kumimoji="1" lang="ja-JP" altLang="en-US" sz="1100" kern="0" dirty="0" smtClean="0">
                  <a:solidFill>
                    <a:prstClr val="black"/>
                  </a:solidFill>
                  <a:latin typeface="Meiryo UI" panose="020B0604030504040204" pitchFamily="50" charset="-128"/>
                  <a:ea typeface="Meiryo UI" panose="020B0604030504040204" pitchFamily="50" charset="-128"/>
                </a:rPr>
                <a:t>円</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lvl="0" defTabSz="966978"/>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　</a:t>
              </a:r>
              <a:r>
                <a:rPr kumimoji="1" lang="en-US" altLang="ja-JP" sz="1100" kern="0" dirty="0" smtClean="0">
                  <a:solidFill>
                    <a:prstClr val="black"/>
                  </a:solidFill>
                  <a:latin typeface="Meiryo UI" panose="020B0604030504040204" pitchFamily="50" charset="-128"/>
                  <a:ea typeface="Meiryo UI" panose="020B0604030504040204" pitchFamily="50" charset="-128"/>
                </a:rPr>
                <a:t>※</a:t>
              </a:r>
              <a:r>
                <a:rPr kumimoji="1" lang="ja-JP" altLang="en-US" sz="1100" kern="0" dirty="0" smtClean="0">
                  <a:solidFill>
                    <a:prstClr val="black"/>
                  </a:solidFill>
                  <a:latin typeface="Meiryo UI" panose="020B0604030504040204" pitchFamily="50" charset="-128"/>
                  <a:ea typeface="Meiryo UI" panose="020B0604030504040204" pitchFamily="50" charset="-128"/>
                </a:rPr>
                <a:t>４人世帯</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dirty="0" smtClean="0">
                  <a:solidFill>
                    <a:prstClr val="black"/>
                  </a:solidFill>
                  <a:latin typeface="Meiryo UI" panose="020B0604030504040204" pitchFamily="50" charset="-128"/>
                  <a:ea typeface="Meiryo UI" panose="020B0604030504040204" pitchFamily="50" charset="-128"/>
                </a:rPr>
                <a:t>夫婦の一方</a:t>
              </a:r>
              <a:r>
                <a:rPr kumimoji="1" lang="ja-JP" altLang="en-US" sz="1100" kern="0" dirty="0">
                  <a:solidFill>
                    <a:prstClr val="black"/>
                  </a:solidFill>
                  <a:latin typeface="Meiryo UI" panose="020B0604030504040204" pitchFamily="50" charset="-128"/>
                  <a:ea typeface="Meiryo UI" panose="020B0604030504040204" pitchFamily="50" charset="-128"/>
                </a:rPr>
                <a:t>が働き、高校生１人、中学生</a:t>
              </a:r>
              <a:r>
                <a:rPr kumimoji="1" lang="ja-JP" altLang="en-US" sz="1100" kern="0" dirty="0" smtClean="0">
                  <a:solidFill>
                    <a:prstClr val="black"/>
                  </a:solidFill>
                  <a:latin typeface="Meiryo UI" panose="020B0604030504040204" pitchFamily="50" charset="-128"/>
                  <a:ea typeface="Meiryo UI" panose="020B0604030504040204" pitchFamily="50" charset="-128"/>
                </a:rPr>
                <a:t>１人の世帯</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dirty="0" smtClean="0">
                  <a:solidFill>
                    <a:prstClr val="black"/>
                  </a:solidFill>
                  <a:latin typeface="Meiryo UI" panose="020B0604030504040204" pitchFamily="50" charset="-128"/>
                  <a:ea typeface="Meiryo UI" panose="020B0604030504040204" pitchFamily="50" charset="-128"/>
                </a:rPr>
                <a:t>の場合、年収めやすは</a:t>
              </a:r>
              <a:r>
                <a:rPr kumimoji="1" lang="en-US" altLang="ja-JP" sz="1100" kern="0" dirty="0" smtClean="0">
                  <a:solidFill>
                    <a:prstClr val="black"/>
                  </a:solidFill>
                  <a:latin typeface="Meiryo UI" panose="020B0604030504040204" pitchFamily="50" charset="-128"/>
                  <a:ea typeface="Meiryo UI" panose="020B0604030504040204" pitchFamily="50" charset="-128"/>
                </a:rPr>
                <a:t>450</a:t>
              </a:r>
              <a:r>
                <a:rPr kumimoji="1" lang="ja-JP" altLang="en-US" sz="1100" kern="0" dirty="0" smtClean="0">
                  <a:solidFill>
                    <a:prstClr val="black"/>
                  </a:solidFill>
                  <a:latin typeface="Meiryo UI" panose="020B0604030504040204" pitchFamily="50" charset="-128"/>
                  <a:ea typeface="Meiryo UI" panose="020B0604030504040204" pitchFamily="50" charset="-128"/>
                </a:rPr>
                <a:t>万</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　　　円です。</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lvl="0" defTabSz="966978"/>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100" kern="0" dirty="0" smtClean="0">
                  <a:solidFill>
                    <a:prstClr val="black"/>
                  </a:solidFill>
                  <a:latin typeface="Meiryo UI" panose="020B0604030504040204" pitchFamily="50" charset="-128"/>
                  <a:ea typeface="Meiryo UI" panose="020B0604030504040204" pitchFamily="50" charset="-128"/>
                </a:rPr>
                <a:t>＜必要な提出書類＞</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100" b="1" kern="0" dirty="0">
                  <a:solidFill>
                    <a:prstClr val="black"/>
                  </a:solidFill>
                  <a:latin typeface="Meiryo UI" panose="020B0604030504040204" pitchFamily="50" charset="-128"/>
                  <a:ea typeface="Meiryo UI" panose="020B0604030504040204" pitchFamily="50" charset="-128"/>
                </a:rPr>
                <a:t>　</a:t>
              </a:r>
              <a:r>
                <a:rPr kumimoji="1" lang="ja-JP" altLang="en-US" sz="1100" b="1" kern="0" dirty="0" smtClean="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a:t>
              </a:r>
              <a:r>
                <a:rPr kumimoji="1" lang="ja-JP" altLang="en-US" sz="1100" kern="0" dirty="0" smtClean="0">
                  <a:latin typeface="Meiryo UI" panose="020B0604030504040204" pitchFamily="50" charset="-128"/>
                  <a:ea typeface="Meiryo UI" panose="020B0604030504040204" pitchFamily="50" charset="-128"/>
                </a:rPr>
                <a:t>授業料減免申請書</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a:t>
              </a:r>
              <a:r>
                <a:rPr kumimoji="1" lang="ja-JP" altLang="en-US" sz="1100" kern="0" dirty="0">
                  <a:latin typeface="Meiryo UI" panose="020B0604030504040204" pitchFamily="50" charset="-128"/>
                  <a:ea typeface="Meiryo UI" panose="020B0604030504040204" pitchFamily="50" charset="-128"/>
                </a:rPr>
                <a:t>３</a:t>
              </a:r>
              <a:r>
                <a:rPr kumimoji="1" lang="ja-JP" altLang="en-US" sz="1100" kern="0" dirty="0" smtClean="0">
                  <a:latin typeface="Meiryo UI" panose="020B0604030504040204" pitchFamily="50" charset="-128"/>
                  <a:ea typeface="Meiryo UI" panose="020B0604030504040204" pitchFamily="50" charset="-128"/>
                </a:rPr>
                <a:t>年</a:t>
              </a:r>
              <a:r>
                <a:rPr kumimoji="1" lang="ja-JP" altLang="en-US" sz="1100" kern="0" dirty="0">
                  <a:latin typeface="Meiryo UI" panose="020B0604030504040204" pitchFamily="50" charset="-128"/>
                  <a:ea typeface="Meiryo UI" panose="020B0604030504040204" pitchFamily="50" charset="-128"/>
                </a:rPr>
                <a:t>の所得を証明する書類及び扶養の状況が確認できる</a:t>
              </a:r>
              <a:r>
                <a:rPr kumimoji="1" lang="ja-JP" altLang="en-US" sz="1100" kern="0" dirty="0" smtClean="0">
                  <a:latin typeface="Meiryo UI" panose="020B0604030504040204" pitchFamily="50" charset="-128"/>
                  <a:ea typeface="Meiryo UI" panose="020B0604030504040204" pitchFamily="50" charset="-128"/>
                </a:rPr>
                <a:t>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・令和４年度</a:t>
              </a:r>
              <a:r>
                <a:rPr kumimoji="1" lang="ja-JP" altLang="en-US" sz="1100" kern="0" dirty="0">
                  <a:latin typeface="Meiryo UI" panose="020B0604030504040204" pitchFamily="50" charset="-128"/>
                  <a:ea typeface="Meiryo UI" panose="020B0604030504040204" pitchFamily="50" charset="-128"/>
                </a:rPr>
                <a:t>市（町村）民税・府民税課税証明書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◆令和４年の所得（見込み）を証明する書類</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・令和４年分源泉徴収票</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smtClean="0">
                  <a:latin typeface="Meiryo UI" panose="020B0604030504040204" pitchFamily="50" charset="-128"/>
                  <a:ea typeface="Meiryo UI" panose="020B0604030504040204" pitchFamily="50" charset="-128"/>
                </a:rPr>
                <a:t>　　　　・給与支給者又は税理士等の第三者による所得（見込）</a:t>
              </a:r>
              <a:r>
                <a:rPr kumimoji="1" lang="ja-JP" altLang="en-US" sz="1100" kern="0" dirty="0">
                  <a:latin typeface="Meiryo UI" panose="020B0604030504040204" pitchFamily="50" charset="-128"/>
                  <a:ea typeface="Meiryo UI" panose="020B0604030504040204" pitchFamily="50" charset="-128"/>
                </a:rPr>
                <a:t>証明書　　等</a:t>
              </a:r>
              <a:endParaRPr kumimoji="1" lang="en-US" altLang="ja-JP" sz="1100" kern="0" dirty="0" smtClean="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a:t>
              </a:r>
              <a:r>
                <a:rPr kumimoji="1" lang="ja-JP" altLang="en-US" sz="1100" kern="0" dirty="0" smtClean="0">
                  <a:latin typeface="Meiryo UI" panose="020B0604030504040204" pitchFamily="50" charset="-128"/>
                  <a:ea typeface="Meiryo UI" panose="020B0604030504040204" pitchFamily="50" charset="-128"/>
                </a:rPr>
                <a:t>　◆病気、怪我の</a:t>
              </a:r>
              <a:r>
                <a:rPr kumimoji="1" lang="ja-JP" altLang="en-US" sz="1100" kern="0" dirty="0" smtClean="0">
                  <a:solidFill>
                    <a:prstClr val="black"/>
                  </a:solidFill>
                  <a:latin typeface="Meiryo UI" panose="020B0604030504040204" pitchFamily="50" charset="-128"/>
                  <a:ea typeface="Meiryo UI" panose="020B0604030504040204" pitchFamily="50" charset="-128"/>
                </a:rPr>
                <a:t>事実を証明する書類</a:t>
              </a:r>
              <a:r>
                <a:rPr kumimoji="1" lang="ja-JP" altLang="en-US" sz="1100" b="1" kern="0" dirty="0" smtClean="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（学資負担者に病気、怪我があった場合のみ）</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a:p>
              <a:pPr lvl="0" defTabSz="966978"/>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ja-JP" altLang="en-US" sz="1100" kern="0" dirty="0" smtClean="0">
                  <a:solidFill>
                    <a:prstClr val="black"/>
                  </a:solidFill>
                  <a:latin typeface="Meiryo UI" panose="020B0604030504040204" pitchFamily="50" charset="-128"/>
                  <a:ea typeface="Meiryo UI" panose="020B0604030504040204" pitchFamily="50" charset="-128"/>
                </a:rPr>
                <a:t>　　　・診断書</a:t>
              </a:r>
              <a:endParaRPr kumimoji="1" lang="en-US" altLang="ja-JP" sz="1100" kern="0" dirty="0" smtClean="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838567" y="5755539"/>
              <a:ext cx="1516013"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著しい収入減</a:t>
              </a:r>
              <a:endParaRPr kumimoji="1" lang="ja-JP" altLang="en-US" sz="1200" b="1"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02109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847</TotalTime>
  <Words>1256</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大澤　和士</cp:lastModifiedBy>
  <cp:revision>75</cp:revision>
  <cp:lastPrinted>2022-09-01T01:47:45Z</cp:lastPrinted>
  <dcterms:created xsi:type="dcterms:W3CDTF">2020-06-17T05:13:25Z</dcterms:created>
  <dcterms:modified xsi:type="dcterms:W3CDTF">2022-09-01T01:59:19Z</dcterms:modified>
</cp:coreProperties>
</file>