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8" r:id="rId2"/>
    <p:sldId id="260" r:id="rId3"/>
    <p:sldId id="259" r:id="rId4"/>
    <p:sldId id="261" r:id="rId5"/>
  </p:sldIdLst>
  <p:sldSz cx="7200900" cy="9721850"/>
  <p:notesSz cx="6735763" cy="9866313"/>
  <p:defaultTextStyle>
    <a:defPPr>
      <a:defRPr lang="ja-JP"/>
    </a:defPPr>
    <a:lvl1pPr marL="0" algn="l" defTabSz="946404" rtl="0" eaLnBrk="1" latinLnBrk="0" hangingPunct="1">
      <a:defRPr kumimoji="1" sz="1900" kern="1200">
        <a:solidFill>
          <a:schemeClr val="tx1"/>
        </a:solidFill>
        <a:latin typeface="+mn-lt"/>
        <a:ea typeface="+mn-ea"/>
        <a:cs typeface="+mn-cs"/>
      </a:defRPr>
    </a:lvl1pPr>
    <a:lvl2pPr marL="473202" algn="l" defTabSz="946404" rtl="0" eaLnBrk="1" latinLnBrk="0" hangingPunct="1">
      <a:defRPr kumimoji="1" sz="1900" kern="1200">
        <a:solidFill>
          <a:schemeClr val="tx1"/>
        </a:solidFill>
        <a:latin typeface="+mn-lt"/>
        <a:ea typeface="+mn-ea"/>
        <a:cs typeface="+mn-cs"/>
      </a:defRPr>
    </a:lvl2pPr>
    <a:lvl3pPr marL="946404" algn="l" defTabSz="946404" rtl="0" eaLnBrk="1" latinLnBrk="0" hangingPunct="1">
      <a:defRPr kumimoji="1" sz="1900" kern="1200">
        <a:solidFill>
          <a:schemeClr val="tx1"/>
        </a:solidFill>
        <a:latin typeface="+mn-lt"/>
        <a:ea typeface="+mn-ea"/>
        <a:cs typeface="+mn-cs"/>
      </a:defRPr>
    </a:lvl3pPr>
    <a:lvl4pPr marL="1419606" algn="l" defTabSz="946404" rtl="0" eaLnBrk="1" latinLnBrk="0" hangingPunct="1">
      <a:defRPr kumimoji="1" sz="1900" kern="1200">
        <a:solidFill>
          <a:schemeClr val="tx1"/>
        </a:solidFill>
        <a:latin typeface="+mn-lt"/>
        <a:ea typeface="+mn-ea"/>
        <a:cs typeface="+mn-cs"/>
      </a:defRPr>
    </a:lvl4pPr>
    <a:lvl5pPr marL="1892808" algn="l" defTabSz="946404" rtl="0" eaLnBrk="1" latinLnBrk="0" hangingPunct="1">
      <a:defRPr kumimoji="1" sz="1900" kern="1200">
        <a:solidFill>
          <a:schemeClr val="tx1"/>
        </a:solidFill>
        <a:latin typeface="+mn-lt"/>
        <a:ea typeface="+mn-ea"/>
        <a:cs typeface="+mn-cs"/>
      </a:defRPr>
    </a:lvl5pPr>
    <a:lvl6pPr marL="2366010" algn="l" defTabSz="946404" rtl="0" eaLnBrk="1" latinLnBrk="0" hangingPunct="1">
      <a:defRPr kumimoji="1" sz="1900" kern="1200">
        <a:solidFill>
          <a:schemeClr val="tx1"/>
        </a:solidFill>
        <a:latin typeface="+mn-lt"/>
        <a:ea typeface="+mn-ea"/>
        <a:cs typeface="+mn-cs"/>
      </a:defRPr>
    </a:lvl6pPr>
    <a:lvl7pPr marL="2839212" algn="l" defTabSz="946404" rtl="0" eaLnBrk="1" latinLnBrk="0" hangingPunct="1">
      <a:defRPr kumimoji="1" sz="1900" kern="1200">
        <a:solidFill>
          <a:schemeClr val="tx1"/>
        </a:solidFill>
        <a:latin typeface="+mn-lt"/>
        <a:ea typeface="+mn-ea"/>
        <a:cs typeface="+mn-cs"/>
      </a:defRPr>
    </a:lvl7pPr>
    <a:lvl8pPr marL="3312414" algn="l" defTabSz="946404" rtl="0" eaLnBrk="1" latinLnBrk="0" hangingPunct="1">
      <a:defRPr kumimoji="1" sz="1900" kern="1200">
        <a:solidFill>
          <a:schemeClr val="tx1"/>
        </a:solidFill>
        <a:latin typeface="+mn-lt"/>
        <a:ea typeface="+mn-ea"/>
        <a:cs typeface="+mn-cs"/>
      </a:defRPr>
    </a:lvl8pPr>
    <a:lvl9pPr marL="3785616" algn="l" defTabSz="946404"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55">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4" autoAdjust="0"/>
    <p:restoredTop sz="98655" autoAdjust="0"/>
  </p:normalViewPr>
  <p:slideViewPr>
    <p:cSldViewPr snapToGrid="0">
      <p:cViewPr varScale="1">
        <p:scale>
          <a:sx n="51" d="100"/>
          <a:sy n="51" d="100"/>
        </p:scale>
        <p:origin x="2400" y="96"/>
      </p:cViewPr>
      <p:guideLst>
        <p:guide orient="horz" pos="3055"/>
        <p:guide pos="226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3316"/>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3316"/>
          </a:xfrm>
          <a:prstGeom prst="rect">
            <a:avLst/>
          </a:prstGeom>
        </p:spPr>
        <p:txBody>
          <a:bodyPr vert="horz" lIns="91427" tIns="45713" rIns="91427" bIns="45713" rtlCol="0"/>
          <a:lstStyle>
            <a:lvl1pPr algn="r">
              <a:defRPr sz="1200"/>
            </a:lvl1pPr>
          </a:lstStyle>
          <a:p>
            <a:fld id="{53A585B8-3BC8-4533-85F5-B83566FEB325}" type="datetimeFigureOut">
              <a:rPr kumimoji="1" lang="ja-JP" altLang="en-US" smtClean="0"/>
              <a:pPr/>
              <a:t>2023/6/29</a:t>
            </a:fld>
            <a:endParaRPr kumimoji="1" lang="ja-JP" altLang="en-US"/>
          </a:p>
        </p:txBody>
      </p:sp>
      <p:sp>
        <p:nvSpPr>
          <p:cNvPr id="4" name="スライド イメージ プレースホルダー 3"/>
          <p:cNvSpPr>
            <a:spLocks noGrp="1" noRot="1" noChangeAspect="1"/>
          </p:cNvSpPr>
          <p:nvPr>
            <p:ph type="sldImg" idx="2"/>
          </p:nvPr>
        </p:nvSpPr>
        <p:spPr>
          <a:xfrm>
            <a:off x="1998663" y="739775"/>
            <a:ext cx="2738437" cy="3700463"/>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27" tIns="45713" rIns="91427"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3316"/>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3316"/>
          </a:xfrm>
          <a:prstGeom prst="rect">
            <a:avLst/>
          </a:prstGeom>
        </p:spPr>
        <p:txBody>
          <a:bodyPr vert="horz" lIns="91427" tIns="45713" rIns="91427" bIns="45713" rtlCol="0" anchor="b"/>
          <a:lstStyle>
            <a:lvl1pPr algn="r">
              <a:defRPr sz="1200"/>
            </a:lvl1pPr>
          </a:lstStyle>
          <a:p>
            <a:fld id="{8BD18E85-DE4D-483B-911A-DEFA6C3A4B57}" type="slidenum">
              <a:rPr kumimoji="1" lang="ja-JP" altLang="en-US" smtClean="0"/>
              <a:pPr/>
              <a:t>‹#›</a:t>
            </a:fld>
            <a:endParaRPr kumimoji="1" lang="ja-JP" altLang="en-US"/>
          </a:p>
        </p:txBody>
      </p:sp>
    </p:spTree>
    <p:extLst>
      <p:ext uri="{BB962C8B-B14F-4D97-AF65-F5344CB8AC3E}">
        <p14:creationId xmlns:p14="http://schemas.microsoft.com/office/powerpoint/2010/main" val="204470246"/>
      </p:ext>
    </p:extLst>
  </p:cSld>
  <p:clrMap bg1="lt1" tx1="dk1" bg2="lt2" tx2="dk2" accent1="accent1" accent2="accent2" accent3="accent3" accent4="accent4" accent5="accent5" accent6="accent6" hlink="hlink" folHlink="folHlink"/>
  <p:notesStyle>
    <a:lvl1pPr marL="0" algn="l" defTabSz="946404" rtl="0" eaLnBrk="1" latinLnBrk="0" hangingPunct="1">
      <a:defRPr kumimoji="1" sz="1200" kern="1200">
        <a:solidFill>
          <a:schemeClr val="tx1"/>
        </a:solidFill>
        <a:latin typeface="+mn-lt"/>
        <a:ea typeface="+mn-ea"/>
        <a:cs typeface="+mn-cs"/>
      </a:defRPr>
    </a:lvl1pPr>
    <a:lvl2pPr marL="473202" algn="l" defTabSz="946404" rtl="0" eaLnBrk="1" latinLnBrk="0" hangingPunct="1">
      <a:defRPr kumimoji="1" sz="1200" kern="1200">
        <a:solidFill>
          <a:schemeClr val="tx1"/>
        </a:solidFill>
        <a:latin typeface="+mn-lt"/>
        <a:ea typeface="+mn-ea"/>
        <a:cs typeface="+mn-cs"/>
      </a:defRPr>
    </a:lvl2pPr>
    <a:lvl3pPr marL="946404" algn="l" defTabSz="946404" rtl="0" eaLnBrk="1" latinLnBrk="0" hangingPunct="1">
      <a:defRPr kumimoji="1" sz="1200" kern="1200">
        <a:solidFill>
          <a:schemeClr val="tx1"/>
        </a:solidFill>
        <a:latin typeface="+mn-lt"/>
        <a:ea typeface="+mn-ea"/>
        <a:cs typeface="+mn-cs"/>
      </a:defRPr>
    </a:lvl3pPr>
    <a:lvl4pPr marL="1419606" algn="l" defTabSz="946404" rtl="0" eaLnBrk="1" latinLnBrk="0" hangingPunct="1">
      <a:defRPr kumimoji="1" sz="1200" kern="1200">
        <a:solidFill>
          <a:schemeClr val="tx1"/>
        </a:solidFill>
        <a:latin typeface="+mn-lt"/>
        <a:ea typeface="+mn-ea"/>
        <a:cs typeface="+mn-cs"/>
      </a:defRPr>
    </a:lvl4pPr>
    <a:lvl5pPr marL="1892808" algn="l" defTabSz="946404" rtl="0" eaLnBrk="1" latinLnBrk="0" hangingPunct="1">
      <a:defRPr kumimoji="1" sz="1200" kern="1200">
        <a:solidFill>
          <a:schemeClr val="tx1"/>
        </a:solidFill>
        <a:latin typeface="+mn-lt"/>
        <a:ea typeface="+mn-ea"/>
        <a:cs typeface="+mn-cs"/>
      </a:defRPr>
    </a:lvl5pPr>
    <a:lvl6pPr marL="2366010" algn="l" defTabSz="946404" rtl="0" eaLnBrk="1" latinLnBrk="0" hangingPunct="1">
      <a:defRPr kumimoji="1" sz="1200" kern="1200">
        <a:solidFill>
          <a:schemeClr val="tx1"/>
        </a:solidFill>
        <a:latin typeface="+mn-lt"/>
        <a:ea typeface="+mn-ea"/>
        <a:cs typeface="+mn-cs"/>
      </a:defRPr>
    </a:lvl6pPr>
    <a:lvl7pPr marL="2839212" algn="l" defTabSz="946404" rtl="0" eaLnBrk="1" latinLnBrk="0" hangingPunct="1">
      <a:defRPr kumimoji="1" sz="1200" kern="1200">
        <a:solidFill>
          <a:schemeClr val="tx1"/>
        </a:solidFill>
        <a:latin typeface="+mn-lt"/>
        <a:ea typeface="+mn-ea"/>
        <a:cs typeface="+mn-cs"/>
      </a:defRPr>
    </a:lvl7pPr>
    <a:lvl8pPr marL="3312414" algn="l" defTabSz="946404" rtl="0" eaLnBrk="1" latinLnBrk="0" hangingPunct="1">
      <a:defRPr kumimoji="1" sz="1200" kern="1200">
        <a:solidFill>
          <a:schemeClr val="tx1"/>
        </a:solidFill>
        <a:latin typeface="+mn-lt"/>
        <a:ea typeface="+mn-ea"/>
        <a:cs typeface="+mn-cs"/>
      </a:defRPr>
    </a:lvl8pPr>
    <a:lvl9pPr marL="3785616" algn="l" defTabSz="946404"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020077"/>
            <a:ext cx="6120765" cy="208389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509048"/>
            <a:ext cx="5040630" cy="2484473"/>
          </a:xfrm>
        </p:spPr>
        <p:txBody>
          <a:bodyPr/>
          <a:lstStyle>
            <a:lvl1pPr marL="0" indent="0" algn="ctr">
              <a:buNone/>
              <a:defRPr>
                <a:solidFill>
                  <a:schemeClr val="tx1">
                    <a:tint val="75000"/>
                  </a:schemeClr>
                </a:solidFill>
              </a:defRPr>
            </a:lvl1pPr>
            <a:lvl2pPr marL="473202" indent="0" algn="ctr">
              <a:buNone/>
              <a:defRPr>
                <a:solidFill>
                  <a:schemeClr val="tx1">
                    <a:tint val="75000"/>
                  </a:schemeClr>
                </a:solidFill>
              </a:defRPr>
            </a:lvl2pPr>
            <a:lvl3pPr marL="946404" indent="0" algn="ctr">
              <a:buNone/>
              <a:defRPr>
                <a:solidFill>
                  <a:schemeClr val="tx1">
                    <a:tint val="75000"/>
                  </a:schemeClr>
                </a:solidFill>
              </a:defRPr>
            </a:lvl3pPr>
            <a:lvl4pPr marL="1419606" indent="0" algn="ctr">
              <a:buNone/>
              <a:defRPr>
                <a:solidFill>
                  <a:schemeClr val="tx1">
                    <a:tint val="75000"/>
                  </a:schemeClr>
                </a:solidFill>
              </a:defRPr>
            </a:lvl4pPr>
            <a:lvl5pPr marL="1892808" indent="0" algn="ctr">
              <a:buNone/>
              <a:defRPr>
                <a:solidFill>
                  <a:schemeClr val="tx1">
                    <a:tint val="75000"/>
                  </a:schemeClr>
                </a:solidFill>
              </a:defRPr>
            </a:lvl5pPr>
            <a:lvl6pPr marL="2366010" indent="0" algn="ctr">
              <a:buNone/>
              <a:defRPr>
                <a:solidFill>
                  <a:schemeClr val="tx1">
                    <a:tint val="75000"/>
                  </a:schemeClr>
                </a:solidFill>
              </a:defRPr>
            </a:lvl6pPr>
            <a:lvl7pPr marL="2839212" indent="0" algn="ctr">
              <a:buNone/>
              <a:defRPr>
                <a:solidFill>
                  <a:schemeClr val="tx1">
                    <a:tint val="75000"/>
                  </a:schemeClr>
                </a:solidFill>
              </a:defRPr>
            </a:lvl7pPr>
            <a:lvl8pPr marL="3312414" indent="0" algn="ctr">
              <a:buNone/>
              <a:defRPr>
                <a:solidFill>
                  <a:schemeClr val="tx1">
                    <a:tint val="75000"/>
                  </a:schemeClr>
                </a:solidFill>
              </a:defRPr>
            </a:lvl8pPr>
            <a:lvl9pPr marL="378561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536ADC8-A862-49CE-91E8-F175F019BA8D}"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26020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76158E-7B14-44C7-B343-51FA9E54B9B6}"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985663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19850"/>
            <a:ext cx="1215152" cy="1105860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5" y="519850"/>
            <a:ext cx="3525441" cy="1105860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C6011EE-AFB1-490B-A834-7486282DC93E}"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39201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D390AAE-84B1-414F-B3B4-DB4A43D1AA58}"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2197733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3" y="6247189"/>
            <a:ext cx="6120765" cy="19308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3" y="4120536"/>
            <a:ext cx="6120765" cy="2126653"/>
          </a:xfrm>
        </p:spPr>
        <p:txBody>
          <a:bodyPr anchor="b"/>
          <a:lstStyle>
            <a:lvl1pPr marL="0" indent="0">
              <a:buNone/>
              <a:defRPr sz="2100">
                <a:solidFill>
                  <a:schemeClr val="tx1">
                    <a:tint val="75000"/>
                  </a:schemeClr>
                </a:solidFill>
              </a:defRPr>
            </a:lvl1pPr>
            <a:lvl2pPr marL="473202" indent="0">
              <a:buNone/>
              <a:defRPr sz="1900">
                <a:solidFill>
                  <a:schemeClr val="tx1">
                    <a:tint val="75000"/>
                  </a:schemeClr>
                </a:solidFill>
              </a:defRPr>
            </a:lvl2pPr>
            <a:lvl3pPr marL="946404" indent="0">
              <a:buNone/>
              <a:defRPr sz="1700">
                <a:solidFill>
                  <a:schemeClr val="tx1">
                    <a:tint val="75000"/>
                  </a:schemeClr>
                </a:solidFill>
              </a:defRPr>
            </a:lvl3pPr>
            <a:lvl4pPr marL="1419606" indent="0">
              <a:buNone/>
              <a:defRPr sz="1400">
                <a:solidFill>
                  <a:schemeClr val="tx1">
                    <a:tint val="75000"/>
                  </a:schemeClr>
                </a:solidFill>
              </a:defRPr>
            </a:lvl4pPr>
            <a:lvl5pPr marL="1892808" indent="0">
              <a:buNone/>
              <a:defRPr sz="1400">
                <a:solidFill>
                  <a:schemeClr val="tx1">
                    <a:tint val="75000"/>
                  </a:schemeClr>
                </a:solidFill>
              </a:defRPr>
            </a:lvl5pPr>
            <a:lvl6pPr marL="2366010" indent="0">
              <a:buNone/>
              <a:defRPr sz="1400">
                <a:solidFill>
                  <a:schemeClr val="tx1">
                    <a:tint val="75000"/>
                  </a:schemeClr>
                </a:solidFill>
              </a:defRPr>
            </a:lvl6pPr>
            <a:lvl7pPr marL="2839212" indent="0">
              <a:buNone/>
              <a:defRPr sz="1400">
                <a:solidFill>
                  <a:schemeClr val="tx1">
                    <a:tint val="75000"/>
                  </a:schemeClr>
                </a:solidFill>
              </a:defRPr>
            </a:lvl7pPr>
            <a:lvl8pPr marL="3312414" indent="0">
              <a:buNone/>
              <a:defRPr sz="1400">
                <a:solidFill>
                  <a:schemeClr val="tx1">
                    <a:tint val="75000"/>
                  </a:schemeClr>
                </a:solidFill>
              </a:defRPr>
            </a:lvl8pPr>
            <a:lvl9pPr marL="3785616"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18FD24E-D89C-4B16-BF12-24F97456E968}" type="datetime1">
              <a:rPr kumimoji="1" lang="ja-JP" altLang="en-US" smtClean="0"/>
              <a:t>2023/6/29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355318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4" y="3024576"/>
            <a:ext cx="2370296" cy="8553879"/>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6" y="3024576"/>
            <a:ext cx="2370296" cy="8553879"/>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774D54C-F7AB-4815-A674-99438EB23AD8}" type="datetime1">
              <a:rPr kumimoji="1" lang="ja-JP" altLang="en-US" smtClean="0"/>
              <a:t>2023/6/29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42492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389325"/>
            <a:ext cx="6480810" cy="1620308"/>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176165"/>
            <a:ext cx="3181648" cy="906922"/>
          </a:xfrm>
        </p:spPr>
        <p:txBody>
          <a:bodyPr anchor="b"/>
          <a:lstStyle>
            <a:lvl1pPr marL="0" indent="0">
              <a:buNone/>
              <a:defRPr sz="2500" b="1"/>
            </a:lvl1pPr>
            <a:lvl2pPr marL="473202" indent="0">
              <a:buNone/>
              <a:defRPr sz="2100" b="1"/>
            </a:lvl2pPr>
            <a:lvl3pPr marL="946404" indent="0">
              <a:buNone/>
              <a:defRPr sz="1900" b="1"/>
            </a:lvl3pPr>
            <a:lvl4pPr marL="1419606" indent="0">
              <a:buNone/>
              <a:defRPr sz="1700" b="1"/>
            </a:lvl4pPr>
            <a:lvl5pPr marL="1892808" indent="0">
              <a:buNone/>
              <a:defRPr sz="1700" b="1"/>
            </a:lvl5pPr>
            <a:lvl6pPr marL="2366010" indent="0">
              <a:buNone/>
              <a:defRPr sz="1700" b="1"/>
            </a:lvl6pPr>
            <a:lvl7pPr marL="2839212" indent="0">
              <a:buNone/>
              <a:defRPr sz="1700" b="1"/>
            </a:lvl7pPr>
            <a:lvl8pPr marL="3312414" indent="0">
              <a:buNone/>
              <a:defRPr sz="1700" b="1"/>
            </a:lvl8pPr>
            <a:lvl9pPr marL="3785616"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6" y="3083087"/>
            <a:ext cx="3181648" cy="56013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58" y="2176165"/>
            <a:ext cx="3182898" cy="906922"/>
          </a:xfrm>
        </p:spPr>
        <p:txBody>
          <a:bodyPr anchor="b"/>
          <a:lstStyle>
            <a:lvl1pPr marL="0" indent="0">
              <a:buNone/>
              <a:defRPr sz="2500" b="1"/>
            </a:lvl1pPr>
            <a:lvl2pPr marL="473202" indent="0">
              <a:buNone/>
              <a:defRPr sz="2100" b="1"/>
            </a:lvl2pPr>
            <a:lvl3pPr marL="946404" indent="0">
              <a:buNone/>
              <a:defRPr sz="1900" b="1"/>
            </a:lvl3pPr>
            <a:lvl4pPr marL="1419606" indent="0">
              <a:buNone/>
              <a:defRPr sz="1700" b="1"/>
            </a:lvl4pPr>
            <a:lvl5pPr marL="1892808" indent="0">
              <a:buNone/>
              <a:defRPr sz="1700" b="1"/>
            </a:lvl5pPr>
            <a:lvl6pPr marL="2366010" indent="0">
              <a:buNone/>
              <a:defRPr sz="1700" b="1"/>
            </a:lvl6pPr>
            <a:lvl7pPr marL="2839212" indent="0">
              <a:buNone/>
              <a:defRPr sz="1700" b="1"/>
            </a:lvl7pPr>
            <a:lvl8pPr marL="3312414" indent="0">
              <a:buNone/>
              <a:defRPr sz="1700" b="1"/>
            </a:lvl8pPr>
            <a:lvl9pPr marL="3785616"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58" y="3083087"/>
            <a:ext cx="3182898" cy="56013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960E3F6-3066-49BE-BE76-604CECD05C09}" type="datetime1">
              <a:rPr kumimoji="1" lang="ja-JP" altLang="en-US" smtClean="0"/>
              <a:t>2023/6/29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3699259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B52BFBF-EC6A-413B-A4A2-A4A6AD2F3604}" type="datetime1">
              <a:rPr kumimoji="1" lang="ja-JP" altLang="en-US" smtClean="0"/>
              <a:t>2023/6/29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506378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6624E4-C2DA-475A-8912-57663E8BC1DD}" type="datetime1">
              <a:rPr kumimoji="1" lang="ja-JP" altLang="en-US" smtClean="0"/>
              <a:t>2023/6/29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1978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387074"/>
            <a:ext cx="2369047" cy="1647313"/>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2" y="387075"/>
            <a:ext cx="4025504" cy="8297330"/>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6" y="2034388"/>
            <a:ext cx="2369047" cy="6650017"/>
          </a:xfrm>
        </p:spPr>
        <p:txBody>
          <a:bodyPr/>
          <a:lstStyle>
            <a:lvl1pPr marL="0" indent="0">
              <a:buNone/>
              <a:defRPr sz="1400"/>
            </a:lvl1pPr>
            <a:lvl2pPr marL="473202" indent="0">
              <a:buNone/>
              <a:defRPr sz="1200"/>
            </a:lvl2pPr>
            <a:lvl3pPr marL="946404" indent="0">
              <a:buNone/>
              <a:defRPr sz="1000"/>
            </a:lvl3pPr>
            <a:lvl4pPr marL="1419606" indent="0">
              <a:buNone/>
              <a:defRPr sz="900"/>
            </a:lvl4pPr>
            <a:lvl5pPr marL="1892808" indent="0">
              <a:buNone/>
              <a:defRPr sz="900"/>
            </a:lvl5pPr>
            <a:lvl6pPr marL="2366010" indent="0">
              <a:buNone/>
              <a:defRPr sz="900"/>
            </a:lvl6pPr>
            <a:lvl7pPr marL="2839212" indent="0">
              <a:buNone/>
              <a:defRPr sz="900"/>
            </a:lvl7pPr>
            <a:lvl8pPr marL="3312414" indent="0">
              <a:buNone/>
              <a:defRPr sz="900"/>
            </a:lvl8pPr>
            <a:lvl9pPr marL="378561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379DDD7-FC76-4BD5-831D-9E95381A9CF8}" type="datetime1">
              <a:rPr kumimoji="1" lang="ja-JP" altLang="en-US" smtClean="0"/>
              <a:t>2023/6/29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3553235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6805295"/>
            <a:ext cx="4320540" cy="803404"/>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7" y="868666"/>
            <a:ext cx="4320540" cy="5833110"/>
          </a:xfrm>
        </p:spPr>
        <p:txBody>
          <a:bodyPr/>
          <a:lstStyle>
            <a:lvl1pPr marL="0" indent="0">
              <a:buNone/>
              <a:defRPr sz="3300"/>
            </a:lvl1pPr>
            <a:lvl2pPr marL="473202" indent="0">
              <a:buNone/>
              <a:defRPr sz="2900"/>
            </a:lvl2pPr>
            <a:lvl3pPr marL="946404" indent="0">
              <a:buNone/>
              <a:defRPr sz="2500"/>
            </a:lvl3pPr>
            <a:lvl4pPr marL="1419606" indent="0">
              <a:buNone/>
              <a:defRPr sz="2100"/>
            </a:lvl4pPr>
            <a:lvl5pPr marL="1892808" indent="0">
              <a:buNone/>
              <a:defRPr sz="2100"/>
            </a:lvl5pPr>
            <a:lvl6pPr marL="2366010" indent="0">
              <a:buNone/>
              <a:defRPr sz="2100"/>
            </a:lvl6pPr>
            <a:lvl7pPr marL="2839212" indent="0">
              <a:buNone/>
              <a:defRPr sz="2100"/>
            </a:lvl7pPr>
            <a:lvl8pPr marL="3312414" indent="0">
              <a:buNone/>
              <a:defRPr sz="2100"/>
            </a:lvl8pPr>
            <a:lvl9pPr marL="3785616" indent="0">
              <a:buNone/>
              <a:defRPr sz="2100"/>
            </a:lvl9pPr>
          </a:lstStyle>
          <a:p>
            <a:endParaRPr kumimoji="1" lang="ja-JP" altLang="en-US"/>
          </a:p>
        </p:txBody>
      </p:sp>
      <p:sp>
        <p:nvSpPr>
          <p:cNvPr id="4" name="テキスト プレースホルダー 3"/>
          <p:cNvSpPr>
            <a:spLocks noGrp="1"/>
          </p:cNvSpPr>
          <p:nvPr>
            <p:ph type="body" sz="half" idx="2"/>
          </p:nvPr>
        </p:nvSpPr>
        <p:spPr>
          <a:xfrm>
            <a:off x="1411427" y="7608700"/>
            <a:ext cx="4320540" cy="1140966"/>
          </a:xfrm>
        </p:spPr>
        <p:txBody>
          <a:bodyPr/>
          <a:lstStyle>
            <a:lvl1pPr marL="0" indent="0">
              <a:buNone/>
              <a:defRPr sz="1400"/>
            </a:lvl1pPr>
            <a:lvl2pPr marL="473202" indent="0">
              <a:buNone/>
              <a:defRPr sz="1200"/>
            </a:lvl2pPr>
            <a:lvl3pPr marL="946404" indent="0">
              <a:buNone/>
              <a:defRPr sz="1000"/>
            </a:lvl3pPr>
            <a:lvl4pPr marL="1419606" indent="0">
              <a:buNone/>
              <a:defRPr sz="900"/>
            </a:lvl4pPr>
            <a:lvl5pPr marL="1892808" indent="0">
              <a:buNone/>
              <a:defRPr sz="900"/>
            </a:lvl5pPr>
            <a:lvl6pPr marL="2366010" indent="0">
              <a:buNone/>
              <a:defRPr sz="900"/>
            </a:lvl6pPr>
            <a:lvl7pPr marL="2839212" indent="0">
              <a:buNone/>
              <a:defRPr sz="900"/>
            </a:lvl7pPr>
            <a:lvl8pPr marL="3312414" indent="0">
              <a:buNone/>
              <a:defRPr sz="900"/>
            </a:lvl8pPr>
            <a:lvl9pPr marL="378561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0B93286-B587-45A6-B7B0-359FA6CF1C9E}" type="datetime1">
              <a:rPr kumimoji="1" lang="ja-JP" altLang="en-US" smtClean="0"/>
              <a:t>2023/6/29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617752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389325"/>
            <a:ext cx="6480810" cy="1620308"/>
          </a:xfrm>
          <a:prstGeom prst="rect">
            <a:avLst/>
          </a:prstGeom>
        </p:spPr>
        <p:txBody>
          <a:bodyPr vert="horz" lIns="94640" tIns="47320" rIns="94640" bIns="473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268434"/>
            <a:ext cx="6480810" cy="6415971"/>
          </a:xfrm>
          <a:prstGeom prst="rect">
            <a:avLst/>
          </a:prstGeom>
        </p:spPr>
        <p:txBody>
          <a:bodyPr vert="horz" lIns="94640" tIns="47320" rIns="94640" bIns="473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010716"/>
            <a:ext cx="1680210" cy="517598"/>
          </a:xfrm>
          <a:prstGeom prst="rect">
            <a:avLst/>
          </a:prstGeom>
        </p:spPr>
        <p:txBody>
          <a:bodyPr vert="horz" lIns="94640" tIns="47320" rIns="94640" bIns="47320" rtlCol="0" anchor="ctr"/>
          <a:lstStyle>
            <a:lvl1pPr algn="l">
              <a:defRPr sz="1200">
                <a:solidFill>
                  <a:schemeClr val="tx1">
                    <a:tint val="75000"/>
                  </a:schemeClr>
                </a:solidFill>
              </a:defRPr>
            </a:lvl1pPr>
          </a:lstStyle>
          <a:p>
            <a:fld id="{615A1D57-A37F-486E-AA20-8092CD3515A2}" type="datetime1">
              <a:rPr kumimoji="1" lang="ja-JP" altLang="en-US" smtClean="0"/>
              <a:t>2023/6/29</a:t>
            </a:fld>
            <a:endParaRPr kumimoji="1" lang="ja-JP" altLang="en-US"/>
          </a:p>
        </p:txBody>
      </p:sp>
      <p:sp>
        <p:nvSpPr>
          <p:cNvPr id="5" name="フッター プレースホルダー 4"/>
          <p:cNvSpPr>
            <a:spLocks noGrp="1"/>
          </p:cNvSpPr>
          <p:nvPr>
            <p:ph type="ftr" sz="quarter" idx="3"/>
          </p:nvPr>
        </p:nvSpPr>
        <p:spPr>
          <a:xfrm>
            <a:off x="2460309" y="9010716"/>
            <a:ext cx="2280285" cy="517598"/>
          </a:xfrm>
          <a:prstGeom prst="rect">
            <a:avLst/>
          </a:prstGeom>
        </p:spPr>
        <p:txBody>
          <a:bodyPr vert="horz" lIns="94640" tIns="47320" rIns="94640" bIns="473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010716"/>
            <a:ext cx="1680210" cy="517598"/>
          </a:xfrm>
          <a:prstGeom prst="rect">
            <a:avLst/>
          </a:prstGeom>
        </p:spPr>
        <p:txBody>
          <a:bodyPr vert="horz" lIns="94640" tIns="47320" rIns="94640" bIns="47320" rtlCol="0" anchor="ctr"/>
          <a:lstStyle>
            <a:lvl1pPr algn="r">
              <a:defRPr sz="1200">
                <a:solidFill>
                  <a:schemeClr val="tx1">
                    <a:tint val="75000"/>
                  </a:schemeClr>
                </a:solidFill>
              </a:defRPr>
            </a:lvl1pPr>
          </a:lstStyle>
          <a:p>
            <a:fld id="{4074EEB8-9896-4BFA-86EE-39DB9FEDAC71}" type="slidenum">
              <a:rPr kumimoji="1" lang="ja-JP" altLang="en-US" smtClean="0"/>
              <a:pPr/>
              <a:t>‹#›</a:t>
            </a:fld>
            <a:endParaRPr kumimoji="1" lang="ja-JP" altLang="en-US"/>
          </a:p>
        </p:txBody>
      </p:sp>
    </p:spTree>
    <p:extLst>
      <p:ext uri="{BB962C8B-B14F-4D97-AF65-F5344CB8AC3E}">
        <p14:creationId xmlns:p14="http://schemas.microsoft.com/office/powerpoint/2010/main" val="2368854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46404" rtl="0" eaLnBrk="1" latinLnBrk="0" hangingPunct="1">
        <a:spcBef>
          <a:spcPct val="0"/>
        </a:spcBef>
        <a:buNone/>
        <a:defRPr kumimoji="1" sz="4600" kern="1200">
          <a:solidFill>
            <a:schemeClr val="tx1"/>
          </a:solidFill>
          <a:latin typeface="+mj-lt"/>
          <a:ea typeface="+mj-ea"/>
          <a:cs typeface="+mj-cs"/>
        </a:defRPr>
      </a:lvl1pPr>
    </p:titleStyle>
    <p:bodyStyle>
      <a:lvl1pPr marL="354902" indent="-354902" algn="l" defTabSz="94640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8953" indent="-295751" algn="l" defTabSz="94640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3005" indent="-236601" algn="l" defTabSz="94640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6207"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9409"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02611"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5813"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9015"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22217" indent="-236601" algn="l" defTabSz="946404"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46404" rtl="0" eaLnBrk="1" latinLnBrk="0" hangingPunct="1">
        <a:defRPr kumimoji="1" sz="1900" kern="1200">
          <a:solidFill>
            <a:schemeClr val="tx1"/>
          </a:solidFill>
          <a:latin typeface="+mn-lt"/>
          <a:ea typeface="+mn-ea"/>
          <a:cs typeface="+mn-cs"/>
        </a:defRPr>
      </a:lvl1pPr>
      <a:lvl2pPr marL="473202" algn="l" defTabSz="946404" rtl="0" eaLnBrk="1" latinLnBrk="0" hangingPunct="1">
        <a:defRPr kumimoji="1" sz="1900" kern="1200">
          <a:solidFill>
            <a:schemeClr val="tx1"/>
          </a:solidFill>
          <a:latin typeface="+mn-lt"/>
          <a:ea typeface="+mn-ea"/>
          <a:cs typeface="+mn-cs"/>
        </a:defRPr>
      </a:lvl2pPr>
      <a:lvl3pPr marL="946404" algn="l" defTabSz="946404" rtl="0" eaLnBrk="1" latinLnBrk="0" hangingPunct="1">
        <a:defRPr kumimoji="1" sz="1900" kern="1200">
          <a:solidFill>
            <a:schemeClr val="tx1"/>
          </a:solidFill>
          <a:latin typeface="+mn-lt"/>
          <a:ea typeface="+mn-ea"/>
          <a:cs typeface="+mn-cs"/>
        </a:defRPr>
      </a:lvl3pPr>
      <a:lvl4pPr marL="1419606" algn="l" defTabSz="946404" rtl="0" eaLnBrk="1" latinLnBrk="0" hangingPunct="1">
        <a:defRPr kumimoji="1" sz="1900" kern="1200">
          <a:solidFill>
            <a:schemeClr val="tx1"/>
          </a:solidFill>
          <a:latin typeface="+mn-lt"/>
          <a:ea typeface="+mn-ea"/>
          <a:cs typeface="+mn-cs"/>
        </a:defRPr>
      </a:lvl4pPr>
      <a:lvl5pPr marL="1892808" algn="l" defTabSz="946404" rtl="0" eaLnBrk="1" latinLnBrk="0" hangingPunct="1">
        <a:defRPr kumimoji="1" sz="1900" kern="1200">
          <a:solidFill>
            <a:schemeClr val="tx1"/>
          </a:solidFill>
          <a:latin typeface="+mn-lt"/>
          <a:ea typeface="+mn-ea"/>
          <a:cs typeface="+mn-cs"/>
        </a:defRPr>
      </a:lvl5pPr>
      <a:lvl6pPr marL="2366010" algn="l" defTabSz="946404" rtl="0" eaLnBrk="1" latinLnBrk="0" hangingPunct="1">
        <a:defRPr kumimoji="1" sz="1900" kern="1200">
          <a:solidFill>
            <a:schemeClr val="tx1"/>
          </a:solidFill>
          <a:latin typeface="+mn-lt"/>
          <a:ea typeface="+mn-ea"/>
          <a:cs typeface="+mn-cs"/>
        </a:defRPr>
      </a:lvl6pPr>
      <a:lvl7pPr marL="2839212" algn="l" defTabSz="946404" rtl="0" eaLnBrk="1" latinLnBrk="0" hangingPunct="1">
        <a:defRPr kumimoji="1" sz="1900" kern="1200">
          <a:solidFill>
            <a:schemeClr val="tx1"/>
          </a:solidFill>
          <a:latin typeface="+mn-lt"/>
          <a:ea typeface="+mn-ea"/>
          <a:cs typeface="+mn-cs"/>
        </a:defRPr>
      </a:lvl7pPr>
      <a:lvl8pPr marL="3312414" algn="l" defTabSz="946404" rtl="0" eaLnBrk="1" latinLnBrk="0" hangingPunct="1">
        <a:defRPr kumimoji="1" sz="1900" kern="1200">
          <a:solidFill>
            <a:schemeClr val="tx1"/>
          </a:solidFill>
          <a:latin typeface="+mn-lt"/>
          <a:ea typeface="+mn-ea"/>
          <a:cs typeface="+mn-cs"/>
        </a:defRPr>
      </a:lvl8pPr>
      <a:lvl9pPr marL="3785616" algn="l" defTabSz="94640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65638" y="617231"/>
            <a:ext cx="6659208" cy="693409"/>
          </a:xfrm>
          <a:prstGeom prst="rect">
            <a:avLst/>
          </a:prstGeom>
          <a:noFill/>
          <a:ln w="79375" cmpd="dbl">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ctr" anchorCtr="1" compatLnSpc="1">
            <a:prstTxWarp prst="textNoShape">
              <a:avLst/>
            </a:prstTxWarp>
          </a:bodyPr>
          <a:lstStyle/>
          <a:p>
            <a:pPr lvl="0" algn="ctr"/>
            <a:r>
              <a:rPr lang="ja-JP" altLang="en-US" sz="1800" b="1" dirty="0">
                <a:latin typeface="Meiryo UI" panose="020B0604030504040204" pitchFamily="50" charset="-128"/>
                <a:ea typeface="Meiryo UI" panose="020B0604030504040204" pitchFamily="50" charset="-128"/>
                <a:cs typeface="メイリオ" pitchFamily="50" charset="-128"/>
              </a:rPr>
              <a:t>私立高等学校等奨学のための給付金</a:t>
            </a:r>
            <a:endParaRPr lang="en-US" altLang="ja-JP" sz="1800" b="1" dirty="0">
              <a:latin typeface="Meiryo UI" panose="020B0604030504040204" pitchFamily="50" charset="-128"/>
              <a:ea typeface="Meiryo UI" panose="020B0604030504040204" pitchFamily="50" charset="-128"/>
              <a:cs typeface="メイリオ" pitchFamily="50" charset="-128"/>
            </a:endParaRPr>
          </a:p>
          <a:p>
            <a:pPr lvl="0" algn="ctr"/>
            <a:r>
              <a:rPr lang="ja-JP" altLang="en-US" sz="1800" b="1" dirty="0">
                <a:latin typeface="Meiryo UI" panose="020B0604030504040204" pitchFamily="50" charset="-128"/>
                <a:ea typeface="Meiryo UI" panose="020B0604030504040204" pitchFamily="50" charset="-128"/>
                <a:cs typeface="メイリオ" pitchFamily="50" charset="-128"/>
              </a:rPr>
              <a:t>～家計が急変した世帯へのお知らせ～</a:t>
            </a:r>
            <a:endParaRPr lang="en-US" altLang="ja-JP" sz="1800" b="1" dirty="0">
              <a:latin typeface="Meiryo UI" panose="020B0604030504040204" pitchFamily="50" charset="-128"/>
              <a:ea typeface="Meiryo UI" panose="020B0604030504040204" pitchFamily="50" charset="-128"/>
              <a:cs typeface="メイリオ" pitchFamily="50" charset="-128"/>
            </a:endParaRPr>
          </a:p>
        </p:txBody>
      </p:sp>
      <p:sp>
        <p:nvSpPr>
          <p:cNvPr id="6" name="テキスト ボックス 5"/>
          <p:cNvSpPr txBox="1"/>
          <p:nvPr/>
        </p:nvSpPr>
        <p:spPr>
          <a:xfrm>
            <a:off x="1281816" y="254871"/>
            <a:ext cx="5919083" cy="338554"/>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重要</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このお知らせは、必ず保護者に渡してください。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令和５年度）</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566160" y="-13477"/>
            <a:ext cx="3470942" cy="3967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大阪府認可校用・家計急変制度</a:t>
            </a:r>
            <a:r>
              <a:rPr kumimoji="1" lang="en-US" altLang="ja-JP" sz="1600" b="1" dirty="0">
                <a:solidFill>
                  <a:schemeClr val="tx1"/>
                </a:solidFill>
                <a:latin typeface="Meiryo UI" panose="020B0604030504040204" pitchFamily="50" charset="-128"/>
                <a:ea typeface="Meiryo UI" panose="020B0604030504040204" pitchFamily="50" charset="-128"/>
              </a:rPr>
              <a:t>】</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139393" y="1427621"/>
            <a:ext cx="6880532" cy="390721"/>
            <a:chOff x="357468" y="1638698"/>
            <a:chExt cx="6768000" cy="376238"/>
          </a:xfrm>
        </p:grpSpPr>
        <p:sp>
          <p:nvSpPr>
            <p:cNvPr id="9" name="Line 6"/>
            <p:cNvSpPr>
              <a:spLocks noChangeShapeType="1"/>
            </p:cNvSpPr>
            <p:nvPr/>
          </p:nvSpPr>
          <p:spPr bwMode="auto">
            <a:xfrm>
              <a:off x="357468" y="1958425"/>
              <a:ext cx="6768000" cy="1273"/>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solidFill>
                  <a:schemeClr val="bg1"/>
                </a:solidFill>
              </a:endParaRPr>
            </a:p>
          </p:txBody>
        </p:sp>
        <p:sp>
          <p:nvSpPr>
            <p:cNvPr id="10" name="AutoShape 7"/>
            <p:cNvSpPr>
              <a:spLocks noChangeArrowheads="1"/>
            </p:cNvSpPr>
            <p:nvPr/>
          </p:nvSpPr>
          <p:spPr bwMode="auto">
            <a:xfrm>
              <a:off x="358942" y="1638698"/>
              <a:ext cx="1178579" cy="376238"/>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制度概要</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sp>
        <p:nvSpPr>
          <p:cNvPr id="13" name="テキスト ボックス 12"/>
          <p:cNvSpPr txBox="1"/>
          <p:nvPr/>
        </p:nvSpPr>
        <p:spPr>
          <a:xfrm>
            <a:off x="215594" y="3174717"/>
            <a:ext cx="6985306" cy="3243196"/>
          </a:xfrm>
          <a:prstGeom prst="rect">
            <a:avLst/>
          </a:prstGeom>
          <a:noFill/>
        </p:spPr>
        <p:txBody>
          <a:bodyPr wrap="square" rtlCol="0">
            <a:spAutoFit/>
          </a:bodyPr>
          <a:lstStyle>
            <a:defPPr>
              <a:defRPr lang="ja-JP"/>
            </a:defPPr>
            <a:lvl1pPr>
              <a:defRPr sz="1050">
                <a:latin typeface="+mj-ea"/>
                <a:ea typeface="+mj-ea"/>
              </a:defRPr>
            </a:lvl1pPr>
          </a:lstStyle>
          <a:p>
            <a:pPr>
              <a:lnSpc>
                <a:spcPct val="150000"/>
              </a:lnSpc>
            </a:pPr>
            <a:r>
              <a:rPr lang="ja-JP" altLang="en-US" b="1" u="sng" dirty="0">
                <a:latin typeface="Meiryo UI" panose="020B0604030504040204" pitchFamily="50" charset="-128"/>
                <a:ea typeface="Meiryo UI" panose="020B0604030504040204" pitchFamily="50" charset="-128"/>
              </a:rPr>
              <a:t>次の①～⑥の要件をすべて満たしている必要があります。</a:t>
            </a:r>
            <a:endParaRPr lang="ja-JP" altLang="ja-JP" b="1" u="sng"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①　</a:t>
            </a:r>
            <a:r>
              <a:rPr lang="ja-JP" altLang="en-US" b="1" dirty="0">
                <a:latin typeface="Meiryo UI" panose="020B0604030504040204" pitchFamily="50" charset="-128"/>
                <a:ea typeface="Meiryo UI" panose="020B0604030504040204" pitchFamily="50" charset="-128"/>
              </a:rPr>
              <a:t>家計の急変により収入が激減し、</a:t>
            </a:r>
            <a:r>
              <a:rPr lang="ja-JP" altLang="en-US" b="1" u="sng" dirty="0">
                <a:latin typeface="Meiryo UI" panose="020B0604030504040204" pitchFamily="50" charset="-128"/>
                <a:ea typeface="Meiryo UI" panose="020B0604030504040204" pitchFamily="50" charset="-128"/>
              </a:rPr>
              <a:t>保護者等全員の家計急変後１年間の収入見込額が、市町村民税及び</a:t>
            </a:r>
            <a:endParaRPr lang="en-US" altLang="ja-JP" b="1" u="sng" dirty="0">
              <a:latin typeface="Meiryo UI" panose="020B0604030504040204" pitchFamily="50" charset="-128"/>
              <a:ea typeface="Meiryo UI" panose="020B0604030504040204" pitchFamily="50" charset="-128"/>
            </a:endParaRPr>
          </a:p>
          <a:p>
            <a:pPr>
              <a:lnSpc>
                <a:spcPct val="150000"/>
              </a:lnSpc>
            </a:pPr>
            <a:r>
              <a:rPr lang="ja-JP" altLang="en-US" b="1" dirty="0">
                <a:latin typeface="Meiryo UI" panose="020B0604030504040204" pitchFamily="50" charset="-128"/>
                <a:ea typeface="Meiryo UI" panose="020B0604030504040204" pitchFamily="50" charset="-128"/>
              </a:rPr>
              <a:t>　 　</a:t>
            </a:r>
            <a:r>
              <a:rPr lang="ja-JP" altLang="en-US" b="1" u="sng" dirty="0">
                <a:latin typeface="Meiryo UI" panose="020B0604030504040204" pitchFamily="50" charset="-128"/>
                <a:ea typeface="Meiryo UI" panose="020B0604030504040204" pitchFamily="50" charset="-128"/>
              </a:rPr>
              <a:t>道府県民税の所得割（以下、「所得割」という。）が非課税である世帯に相当する</a:t>
            </a:r>
            <a:r>
              <a:rPr lang="ja-JP" altLang="en-US" dirty="0">
                <a:latin typeface="Meiryo UI" panose="020B0604030504040204" pitchFamily="50" charset="-128"/>
                <a:ea typeface="Meiryo UI" panose="020B0604030504040204" pitchFamily="50" charset="-128"/>
              </a:rPr>
              <a:t>と認められること</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詳細は２ページをご確認ください。）</a:t>
            </a:r>
          </a:p>
          <a:p>
            <a:pPr>
              <a:lnSpc>
                <a:spcPct val="150000"/>
              </a:lnSpc>
            </a:pPr>
            <a:r>
              <a:rPr lang="ja-JP" altLang="en-US" dirty="0">
                <a:latin typeface="Meiryo UI" panose="020B0604030504040204" pitchFamily="50" charset="-128"/>
                <a:ea typeface="Meiryo UI" panose="020B0604030504040204" pitchFamily="50" charset="-128"/>
              </a:rPr>
              <a:t>②　</a:t>
            </a:r>
            <a:r>
              <a:rPr lang="ja-JP" altLang="en-US" b="1" dirty="0">
                <a:latin typeface="Meiryo UI" panose="020B0604030504040204" pitchFamily="50" charset="-128"/>
                <a:ea typeface="Meiryo UI" panose="020B0604030504040204" pitchFamily="50" charset="-128"/>
              </a:rPr>
              <a:t>保護者等全員の令和５年度の所得割非課税世帯または生活保護（生業扶助）受給世帯</a:t>
            </a:r>
            <a:r>
              <a:rPr lang="ja-JP" altLang="en-US" b="1" u="sng" dirty="0">
                <a:latin typeface="Meiryo UI" panose="020B0604030504040204" pitchFamily="50" charset="-128"/>
                <a:ea typeface="Meiryo UI" panose="020B0604030504040204" pitchFamily="50" charset="-128"/>
              </a:rPr>
              <a:t>ではない</a:t>
            </a:r>
            <a:r>
              <a:rPr lang="ja-JP" altLang="en-US" b="1" dirty="0">
                <a:latin typeface="Meiryo UI" panose="020B0604030504040204" pitchFamily="50" charset="-128"/>
                <a:ea typeface="Meiryo UI" panose="020B0604030504040204" pitchFamily="50" charset="-128"/>
              </a:rPr>
              <a:t>こと</a:t>
            </a:r>
            <a:endParaRPr lang="en-US" altLang="ja-JP" b="1" dirty="0">
              <a:latin typeface="Meiryo UI" panose="020B0604030504040204" pitchFamily="50" charset="-128"/>
              <a:ea typeface="Meiryo UI" panose="020B0604030504040204" pitchFamily="50" charset="-128"/>
            </a:endParaRPr>
          </a:p>
          <a:p>
            <a:pPr>
              <a:lnSpc>
                <a:spcPct val="150000"/>
              </a:lnSpc>
            </a:pPr>
            <a:r>
              <a:rPr lang="ja-JP" altLang="en-US" b="1"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（所得割非課税世帯または生活保護（生業扶助）受給世帯の場合は、通常制度に申請してください。）</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③　</a:t>
            </a:r>
            <a:r>
              <a:rPr lang="ja-JP" altLang="ja-JP" dirty="0">
                <a:latin typeface="Meiryo UI" panose="020B0604030504040204" pitchFamily="50" charset="-128"/>
                <a:ea typeface="Meiryo UI" panose="020B0604030504040204" pitchFamily="50" charset="-128"/>
              </a:rPr>
              <a:t>保護者</a:t>
            </a:r>
            <a:r>
              <a:rPr lang="ja-JP" altLang="en-US" dirty="0">
                <a:latin typeface="Meiryo UI" panose="020B0604030504040204" pitchFamily="50" charset="-128"/>
                <a:ea typeface="Meiryo UI" panose="020B0604030504040204" pitchFamily="50" charset="-128"/>
              </a:rPr>
              <a:t>等全員</a:t>
            </a:r>
            <a:r>
              <a:rPr lang="ja-JP" altLang="ja-JP" dirty="0">
                <a:latin typeface="Meiryo UI" panose="020B0604030504040204" pitchFamily="50" charset="-128"/>
                <a:ea typeface="Meiryo UI" panose="020B0604030504040204" pitchFamily="50" charset="-128"/>
              </a:rPr>
              <a:t>が、</a:t>
            </a:r>
            <a:r>
              <a:rPr lang="ja-JP" altLang="ja-JP" b="1" u="sng" dirty="0">
                <a:latin typeface="Meiryo UI" panose="020B0604030504040204" pitchFamily="50" charset="-128"/>
                <a:ea typeface="Meiryo UI" panose="020B0604030504040204" pitchFamily="50" charset="-128"/>
              </a:rPr>
              <a:t>大阪府内に在住</a:t>
            </a:r>
            <a:r>
              <a:rPr lang="ja-JP" altLang="ja-JP" dirty="0">
                <a:latin typeface="Meiryo UI" panose="020B0604030504040204" pitchFamily="50" charset="-128"/>
                <a:ea typeface="Meiryo UI" panose="020B0604030504040204" pitchFamily="50" charset="-128"/>
              </a:rPr>
              <a:t>していること</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１）</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④　生徒が、高等学校等就学支援金の支給を受ける資格を有する者、または大阪府私立高等学校等学び直し支援金の</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補助対象となる者であること</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⑤　生徒が、高等学校等就学支援金の支給対象校に基準日（</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２）時点で在学し、休学していないこと</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（令和６年３月１日までに復学した場合は給付対象となりますので、復学日までに学校事務室にお問い合わせください。）</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⑥　生徒が、平成</a:t>
            </a:r>
            <a:r>
              <a:rPr lang="en-US" altLang="ja-JP" dirty="0">
                <a:latin typeface="Meiryo UI" panose="020B0604030504040204" pitchFamily="50" charset="-128"/>
                <a:ea typeface="Meiryo UI" panose="020B0604030504040204" pitchFamily="50" charset="-128"/>
              </a:rPr>
              <a:t>26</a:t>
            </a:r>
            <a:r>
              <a:rPr lang="ja-JP" altLang="ja-JP" dirty="0">
                <a:latin typeface="Meiryo UI" panose="020B0604030504040204" pitchFamily="50" charset="-128"/>
                <a:ea typeface="Meiryo UI" panose="020B0604030504040204" pitchFamily="50" charset="-128"/>
              </a:rPr>
              <a:t>年</a:t>
            </a:r>
            <a:r>
              <a:rPr lang="ja-JP" altLang="en-US" dirty="0">
                <a:latin typeface="Meiryo UI" panose="020B0604030504040204" pitchFamily="50" charset="-128"/>
                <a:ea typeface="Meiryo UI" panose="020B0604030504040204" pitchFamily="50" charset="-128"/>
              </a:rPr>
              <a:t>４</a:t>
            </a:r>
            <a:r>
              <a:rPr lang="ja-JP" altLang="ja-JP" dirty="0">
                <a:latin typeface="Meiryo UI" panose="020B0604030504040204" pitchFamily="50" charset="-128"/>
                <a:ea typeface="Meiryo UI" panose="020B0604030504040204" pitchFamily="50" charset="-128"/>
              </a:rPr>
              <a:t>月１日</a:t>
            </a:r>
            <a:r>
              <a:rPr lang="ja-JP" altLang="en-US" dirty="0">
                <a:latin typeface="Meiryo UI" panose="020B0604030504040204" pitchFamily="50" charset="-128"/>
                <a:ea typeface="Meiryo UI" panose="020B0604030504040204" pitchFamily="50" charset="-128"/>
              </a:rPr>
              <a:t>以降に、高等学校等の第１学年に入学していること（平成</a:t>
            </a:r>
            <a:r>
              <a:rPr lang="en-US" altLang="ja-JP" dirty="0">
                <a:latin typeface="Meiryo UI" panose="020B0604030504040204" pitchFamily="50" charset="-128"/>
                <a:ea typeface="Meiryo UI" panose="020B0604030504040204" pitchFamily="50" charset="-128"/>
              </a:rPr>
              <a:t>27</a:t>
            </a:r>
            <a:r>
              <a:rPr lang="ja-JP" altLang="en-US" dirty="0">
                <a:latin typeface="Meiryo UI" panose="020B0604030504040204" pitchFamily="50" charset="-128"/>
                <a:ea typeface="Meiryo UI" panose="020B0604030504040204" pitchFamily="50" charset="-128"/>
              </a:rPr>
              <a:t>年４月１日以降に</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第２学年に、平成</a:t>
            </a:r>
            <a:r>
              <a:rPr lang="en-US" altLang="ja-JP" dirty="0">
                <a:latin typeface="Meiryo UI" panose="020B0604030504040204" pitchFamily="50" charset="-128"/>
                <a:ea typeface="Meiryo UI" panose="020B0604030504040204" pitchFamily="50" charset="-128"/>
              </a:rPr>
              <a:t>28</a:t>
            </a:r>
            <a:r>
              <a:rPr lang="ja-JP" altLang="en-US" dirty="0">
                <a:latin typeface="Meiryo UI" panose="020B0604030504040204" pitchFamily="50" charset="-128"/>
                <a:ea typeface="Meiryo UI" panose="020B0604030504040204" pitchFamily="50" charset="-128"/>
              </a:rPr>
              <a:t>年４月１日以降に第２・３学年に編転入学している生徒を含みます。）</a:t>
            </a:r>
            <a:endParaRPr lang="en-US" altLang="ja-JP" dirty="0">
              <a:latin typeface="Meiryo UI" panose="020B0604030504040204" pitchFamily="50" charset="-128"/>
              <a:ea typeface="Meiryo UI" panose="020B0604030504040204" pitchFamily="50" charset="-128"/>
            </a:endParaRPr>
          </a:p>
        </p:txBody>
      </p:sp>
      <p:grpSp>
        <p:nvGrpSpPr>
          <p:cNvPr id="16" name="グループ化 15"/>
          <p:cNvGrpSpPr/>
          <p:nvPr/>
        </p:nvGrpSpPr>
        <p:grpSpPr>
          <a:xfrm>
            <a:off x="139393" y="2833266"/>
            <a:ext cx="6880532" cy="390721"/>
            <a:chOff x="264845" y="2856067"/>
            <a:chExt cx="6660001" cy="390721"/>
          </a:xfrm>
        </p:grpSpPr>
        <p:sp>
          <p:nvSpPr>
            <p:cNvPr id="14" name="Line 6"/>
            <p:cNvSpPr>
              <a:spLocks noChangeShapeType="1"/>
            </p:cNvSpPr>
            <p:nvPr/>
          </p:nvSpPr>
          <p:spPr bwMode="auto">
            <a:xfrm>
              <a:off x="264846" y="3182098"/>
              <a:ext cx="6660000" cy="1322"/>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5" name="AutoShape 7"/>
            <p:cNvSpPr>
              <a:spLocks noChangeArrowheads="1"/>
            </p:cNvSpPr>
            <p:nvPr/>
          </p:nvSpPr>
          <p:spPr bwMode="auto">
            <a:xfrm>
              <a:off x="264845" y="2856067"/>
              <a:ext cx="1167062" cy="390721"/>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要　　　件</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sp>
        <p:nvSpPr>
          <p:cNvPr id="17" name="テキスト ボックス 16"/>
          <p:cNvSpPr txBox="1"/>
          <p:nvPr/>
        </p:nvSpPr>
        <p:spPr>
          <a:xfrm>
            <a:off x="264846" y="6336289"/>
            <a:ext cx="6281724" cy="923330"/>
          </a:xfrm>
          <a:prstGeom prst="rect">
            <a:avLst/>
          </a:prstGeom>
          <a:noFill/>
        </p:spPr>
        <p:txBody>
          <a:bodyPr wrap="square" rtlCol="0">
            <a:spAutoFit/>
          </a:bodyPr>
          <a:lstStyle>
            <a:defPPr>
              <a:defRPr lang="ja-JP"/>
            </a:defPPr>
            <a:lvl1pPr marL="0" algn="l" defTabSz="946404" rtl="0" eaLnBrk="1" latinLnBrk="0" hangingPunct="1">
              <a:defRPr kumimoji="1" sz="1900" kern="1200">
                <a:solidFill>
                  <a:schemeClr val="tx1"/>
                </a:solidFill>
                <a:latin typeface="+mn-lt"/>
                <a:ea typeface="+mn-ea"/>
                <a:cs typeface="+mn-cs"/>
              </a:defRPr>
            </a:lvl1pPr>
            <a:lvl2pPr marL="473202" algn="l" defTabSz="946404" rtl="0" eaLnBrk="1" latinLnBrk="0" hangingPunct="1">
              <a:defRPr kumimoji="1" sz="1900" kern="1200">
                <a:solidFill>
                  <a:schemeClr val="tx1"/>
                </a:solidFill>
                <a:latin typeface="+mn-lt"/>
                <a:ea typeface="+mn-ea"/>
                <a:cs typeface="+mn-cs"/>
              </a:defRPr>
            </a:lvl2pPr>
            <a:lvl3pPr marL="946404" algn="l" defTabSz="946404" rtl="0" eaLnBrk="1" latinLnBrk="0" hangingPunct="1">
              <a:defRPr kumimoji="1" sz="1900" kern="1200">
                <a:solidFill>
                  <a:schemeClr val="tx1"/>
                </a:solidFill>
                <a:latin typeface="+mn-lt"/>
                <a:ea typeface="+mn-ea"/>
                <a:cs typeface="+mn-cs"/>
              </a:defRPr>
            </a:lvl3pPr>
            <a:lvl4pPr marL="1419606" algn="l" defTabSz="946404" rtl="0" eaLnBrk="1" latinLnBrk="0" hangingPunct="1">
              <a:defRPr kumimoji="1" sz="1900" kern="1200">
                <a:solidFill>
                  <a:schemeClr val="tx1"/>
                </a:solidFill>
                <a:latin typeface="+mn-lt"/>
                <a:ea typeface="+mn-ea"/>
                <a:cs typeface="+mn-cs"/>
              </a:defRPr>
            </a:lvl4pPr>
            <a:lvl5pPr marL="1892808" algn="l" defTabSz="946404" rtl="0" eaLnBrk="1" latinLnBrk="0" hangingPunct="1">
              <a:defRPr kumimoji="1" sz="1900" kern="1200">
                <a:solidFill>
                  <a:schemeClr val="tx1"/>
                </a:solidFill>
                <a:latin typeface="+mn-lt"/>
                <a:ea typeface="+mn-ea"/>
                <a:cs typeface="+mn-cs"/>
              </a:defRPr>
            </a:lvl5pPr>
            <a:lvl6pPr marL="2366010" algn="l" defTabSz="946404" rtl="0" eaLnBrk="1" latinLnBrk="0" hangingPunct="1">
              <a:defRPr kumimoji="1" sz="1900" kern="1200">
                <a:solidFill>
                  <a:schemeClr val="tx1"/>
                </a:solidFill>
                <a:latin typeface="+mn-lt"/>
                <a:ea typeface="+mn-ea"/>
                <a:cs typeface="+mn-cs"/>
              </a:defRPr>
            </a:lvl6pPr>
            <a:lvl7pPr marL="2839212" algn="l" defTabSz="946404" rtl="0" eaLnBrk="1" latinLnBrk="0" hangingPunct="1">
              <a:defRPr kumimoji="1" sz="1900" kern="1200">
                <a:solidFill>
                  <a:schemeClr val="tx1"/>
                </a:solidFill>
                <a:latin typeface="+mn-lt"/>
                <a:ea typeface="+mn-ea"/>
                <a:cs typeface="+mn-cs"/>
              </a:defRPr>
            </a:lvl7pPr>
            <a:lvl8pPr marL="3312414" algn="l" defTabSz="946404" rtl="0" eaLnBrk="1" latinLnBrk="0" hangingPunct="1">
              <a:defRPr kumimoji="1" sz="1900" kern="1200">
                <a:solidFill>
                  <a:schemeClr val="tx1"/>
                </a:solidFill>
                <a:latin typeface="+mn-lt"/>
                <a:ea typeface="+mn-ea"/>
                <a:cs typeface="+mn-cs"/>
              </a:defRPr>
            </a:lvl8pPr>
            <a:lvl9pPr marL="3785616" algn="l" defTabSz="946404" rtl="0" eaLnBrk="1" latinLnBrk="0" hangingPunct="1">
              <a:defRPr kumimoji="1" sz="1900" kern="1200">
                <a:solidFill>
                  <a:schemeClr val="tx1"/>
                </a:solidFill>
                <a:latin typeface="+mn-lt"/>
                <a:ea typeface="+mn-ea"/>
                <a:cs typeface="+mn-cs"/>
              </a:defRPr>
            </a:lvl9pPr>
          </a:lstStyle>
          <a:p>
            <a:r>
              <a:rPr kumimoji="1"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１</a:t>
            </a:r>
            <a:r>
              <a:rPr kumimoji="1" lang="ja-JP" altLang="en-US" sz="900" dirty="0">
                <a:latin typeface="Meiryo UI" panose="020B0604030504040204" pitchFamily="50" charset="-128"/>
                <a:ea typeface="Meiryo UI" panose="020B0604030504040204" pitchFamily="50" charset="-128"/>
              </a:rPr>
              <a:t>　保護者等のいずれか一方が他の都道府県に</a:t>
            </a:r>
            <a:r>
              <a:rPr lang="ja-JP" altLang="en-US" sz="900" dirty="0">
                <a:latin typeface="Meiryo UI" panose="020B0604030504040204" pitchFamily="50" charset="-128"/>
                <a:ea typeface="Meiryo UI" panose="020B0604030504040204" pitchFamily="50" charset="-128"/>
              </a:rPr>
              <a:t>在住</a:t>
            </a:r>
            <a:r>
              <a:rPr kumimoji="1" lang="ja-JP" altLang="en-US" sz="900" dirty="0">
                <a:latin typeface="Meiryo UI" panose="020B0604030504040204" pitchFamily="50" charset="-128"/>
                <a:ea typeface="Meiryo UI" panose="020B0604030504040204" pitchFamily="50" charset="-128"/>
              </a:rPr>
              <a:t>している場合は、生活の本拠が</a:t>
            </a:r>
            <a:r>
              <a:rPr lang="ja-JP" altLang="en-US" sz="900" dirty="0">
                <a:latin typeface="Meiryo UI" panose="020B0604030504040204" pitchFamily="50" charset="-128"/>
                <a:ea typeface="Meiryo UI" panose="020B0604030504040204" pitchFamily="50" charset="-128"/>
              </a:rPr>
              <a:t>大阪府内</a:t>
            </a:r>
            <a:r>
              <a:rPr kumimoji="1" lang="ja-JP" altLang="en-US" sz="900" dirty="0">
                <a:latin typeface="Meiryo UI" panose="020B0604030504040204" pitchFamily="50" charset="-128"/>
                <a:ea typeface="Meiryo UI" panose="020B0604030504040204" pitchFamily="50" charset="-128"/>
              </a:rPr>
              <a:t>に</a:t>
            </a:r>
            <a:r>
              <a:rPr lang="ja-JP" altLang="en-US" sz="900" dirty="0">
                <a:latin typeface="Meiryo UI" panose="020B0604030504040204" pitchFamily="50" charset="-128"/>
                <a:ea typeface="Meiryo UI" panose="020B0604030504040204" pitchFamily="50" charset="-128"/>
              </a:rPr>
              <a:t>ある世帯で</a:t>
            </a:r>
            <a:r>
              <a:rPr kumimoji="1" lang="ja-JP" altLang="en-US" sz="900" dirty="0">
                <a:latin typeface="Meiryo UI" panose="020B0604030504040204" pitchFamily="50" charset="-128"/>
                <a:ea typeface="Meiryo UI" panose="020B0604030504040204" pitchFamily="50" charset="-128"/>
              </a:rPr>
              <a:t>、かつ、</a:t>
            </a:r>
            <a:endParaRPr kumimoji="1"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他の都道府県に対し奨学のための給付金を申請しない場合</a:t>
            </a:r>
            <a:r>
              <a:rPr lang="ja-JP" altLang="en-US" sz="900" dirty="0">
                <a:latin typeface="Meiryo UI" panose="020B0604030504040204" pitchFamily="50" charset="-128"/>
                <a:ea typeface="Meiryo UI" panose="020B0604030504040204" pitchFamily="50" charset="-128"/>
              </a:rPr>
              <a:t>に限り</a:t>
            </a:r>
            <a:r>
              <a:rPr kumimoji="1" lang="ja-JP" altLang="en-US" sz="900" dirty="0">
                <a:latin typeface="Meiryo UI" panose="020B0604030504040204" pitchFamily="50" charset="-128"/>
                <a:ea typeface="Meiryo UI" panose="020B0604030504040204" pitchFamily="50" charset="-128"/>
              </a:rPr>
              <a:t>、申請できます。</a:t>
            </a:r>
            <a:endParaRPr kumimoji="1"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２　基準日：令和５年７月１日以前の家計急変の場合は、令和５年７月１日</a:t>
            </a:r>
            <a:endParaRPr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令和５年７月２日以降の家計急変の場合は、申請日の翌月１日</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（提出期限を超過して提出した場合は、申請日の翌月１日（ただし、急変日が申請のあった月の</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日の場合は急変日。</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申請日が月の１日の場合は申請日））</a:t>
            </a:r>
            <a:endParaRPr lang="en-US" altLang="ja-JP" sz="900" dirty="0">
              <a:latin typeface="Meiryo UI" panose="020B0604030504040204" pitchFamily="50" charset="-128"/>
              <a:ea typeface="Meiryo UI" panose="020B0604030504040204" pitchFamily="50" charset="-128"/>
            </a:endParaRPr>
          </a:p>
        </p:txBody>
      </p:sp>
      <p:sp>
        <p:nvSpPr>
          <p:cNvPr id="23" name="Rectangle 12"/>
          <p:cNvSpPr>
            <a:spLocks noChangeArrowheads="1"/>
          </p:cNvSpPr>
          <p:nvPr/>
        </p:nvSpPr>
        <p:spPr bwMode="auto">
          <a:xfrm>
            <a:off x="3234216" y="9547508"/>
            <a:ext cx="51635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p>
            <a:pPr marL="0" marR="0" lvl="0" indent="190500" algn="ctr" defTabSz="914400" rtl="0" eaLnBrk="1" fontAlgn="base" latinLnBrk="0" hangingPunct="1">
              <a:lnSpc>
                <a:spcPct val="100000"/>
              </a:lnSpc>
              <a:spcBef>
                <a:spcPct val="0"/>
              </a:spcBef>
              <a:spcAft>
                <a:spcPct val="0"/>
              </a:spcAft>
              <a:buClrTx/>
              <a:buSzTx/>
              <a:buFontTx/>
              <a:buNone/>
              <a:tabLst>
                <a:tab pos="4011613" algn="l"/>
              </a:tabLst>
            </a:pPr>
            <a:r>
              <a:rPr kumimoji="1" lang="ja-JP" altLang="en-US" sz="900" b="0" i="0" u="none" strike="noStrike" cap="none" normalizeH="0" baseline="0" dirty="0">
                <a:ln>
                  <a:noFill/>
                </a:ln>
                <a:effectLst/>
                <a:latin typeface="+mn-ea"/>
                <a:cs typeface="ＭＳ Ｐゴシック" pitchFamily="50" charset="-128"/>
              </a:rPr>
              <a:t>－１－</a:t>
            </a:r>
            <a:endParaRPr kumimoji="1" lang="ja-JP" sz="900" b="0" i="0" u="none" strike="noStrike" cap="none" normalizeH="0" baseline="0" dirty="0">
              <a:ln>
                <a:noFill/>
              </a:ln>
              <a:effectLst/>
              <a:latin typeface="+mn-ea"/>
              <a:cs typeface="ＭＳ Ｐゴシック" pitchFamily="50" charset="-128"/>
            </a:endParaRPr>
          </a:p>
        </p:txBody>
      </p:sp>
      <p:sp>
        <p:nvSpPr>
          <p:cNvPr id="24" name="Line 9"/>
          <p:cNvSpPr>
            <a:spLocks noChangeShapeType="1"/>
          </p:cNvSpPr>
          <p:nvPr/>
        </p:nvSpPr>
        <p:spPr bwMode="auto">
          <a:xfrm>
            <a:off x="264846" y="9528859"/>
            <a:ext cx="6660000"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6" name="図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 y="48214"/>
            <a:ext cx="1285875" cy="459632"/>
          </a:xfrm>
          <a:prstGeom prst="rect">
            <a:avLst/>
          </a:prstGeom>
        </p:spPr>
      </p:pic>
      <p:sp>
        <p:nvSpPr>
          <p:cNvPr id="34" name="テキスト ボックス 33"/>
          <p:cNvSpPr txBox="1"/>
          <p:nvPr/>
        </p:nvSpPr>
        <p:spPr>
          <a:xfrm>
            <a:off x="209911" y="1791257"/>
            <a:ext cx="6769870" cy="1061829"/>
          </a:xfrm>
          <a:prstGeom prst="rect">
            <a:avLst/>
          </a:prstGeom>
          <a:noFill/>
        </p:spPr>
        <p:txBody>
          <a:bodyPr wrap="square" rtlCol="0">
            <a:spAutoFit/>
          </a:bodyPr>
          <a:lstStyle/>
          <a:p>
            <a:pPr>
              <a:lnSpc>
                <a:spcPct val="150000"/>
              </a:lnSpc>
            </a:pPr>
            <a:r>
              <a:rPr lang="ja-JP" altLang="en-US" sz="1050" dirty="0">
                <a:latin typeface="Meiryo UI" panose="020B0604030504040204" pitchFamily="50" charset="-128"/>
                <a:ea typeface="Meiryo UI" panose="020B0604030504040204" pitchFamily="50" charset="-128"/>
              </a:rPr>
              <a:t>　「奨学のための給付金」は、全ての意志ある生徒が安心して教育を受けられるよう、府内在住の低所得者世帯の保護者等に</a:t>
            </a:r>
            <a:endParaRPr lang="en-US" altLang="ja-JP" sz="1050" dirty="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　対し、授業料以外の教育費の負担軽減のために実施されています。</a:t>
            </a:r>
            <a:endParaRPr lang="en-US" altLang="ja-JP" sz="1050" dirty="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　外的要因（災害等本人の責めによらないもの）で、保護者の収入が激減するなどの</a:t>
            </a:r>
            <a:r>
              <a:rPr lang="ja-JP" altLang="en-US" sz="1050" b="1" u="sng" dirty="0">
                <a:latin typeface="Meiryo UI" panose="020B0604030504040204" pitchFamily="50" charset="-128"/>
                <a:ea typeface="Meiryo UI" panose="020B0604030504040204" pitchFamily="50" charset="-128"/>
              </a:rPr>
              <a:t>家計の急変によって、非課税に相当する水準まで収入が激減した世帯</a:t>
            </a:r>
            <a:r>
              <a:rPr lang="ja-JP" altLang="en-US" sz="1050" dirty="0">
                <a:latin typeface="Meiryo UI" panose="020B0604030504040204" pitchFamily="50" charset="-128"/>
                <a:ea typeface="Meiryo UI" panose="020B0604030504040204" pitchFamily="50" charset="-128"/>
              </a:rPr>
              <a:t>を対象とします。　なお、「奨学のための給付金」は返済の必要はありません。　</a:t>
            </a:r>
            <a:endParaRPr lang="en-US" altLang="ja-JP" sz="1050" dirty="0">
              <a:latin typeface="Meiryo UI" panose="020B0604030504040204" pitchFamily="50" charset="-128"/>
              <a:ea typeface="Meiryo UI" panose="020B0604030504040204" pitchFamily="50" charset="-128"/>
            </a:endParaRPr>
          </a:p>
        </p:txBody>
      </p:sp>
      <p:grpSp>
        <p:nvGrpSpPr>
          <p:cNvPr id="44" name="グループ化 18"/>
          <p:cNvGrpSpPr/>
          <p:nvPr/>
        </p:nvGrpSpPr>
        <p:grpSpPr>
          <a:xfrm>
            <a:off x="139393" y="7226725"/>
            <a:ext cx="6660000" cy="325111"/>
            <a:chOff x="364349" y="1676485"/>
            <a:chExt cx="6660000" cy="313060"/>
          </a:xfrm>
        </p:grpSpPr>
        <p:sp>
          <p:nvSpPr>
            <p:cNvPr id="45" name="Line 6"/>
            <p:cNvSpPr>
              <a:spLocks noChangeShapeType="1"/>
            </p:cNvSpPr>
            <p:nvPr/>
          </p:nvSpPr>
          <p:spPr bwMode="auto">
            <a:xfrm>
              <a:off x="364349" y="1933416"/>
              <a:ext cx="6660000" cy="1273"/>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latin typeface="+mn-ea"/>
              </a:endParaRPr>
            </a:p>
          </p:txBody>
        </p:sp>
        <p:sp>
          <p:nvSpPr>
            <p:cNvPr id="46" name="AutoShape 7"/>
            <p:cNvSpPr>
              <a:spLocks noChangeArrowheads="1"/>
            </p:cNvSpPr>
            <p:nvPr/>
          </p:nvSpPr>
          <p:spPr bwMode="auto">
            <a:xfrm>
              <a:off x="364349" y="1676485"/>
              <a:ext cx="3005912" cy="313060"/>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rPr>
                <a:t>給付金申請及び支給の流れ</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sp>
        <p:nvSpPr>
          <p:cNvPr id="47" name="正方形/長方形 46"/>
          <p:cNvSpPr/>
          <p:nvPr/>
        </p:nvSpPr>
        <p:spPr>
          <a:xfrm>
            <a:off x="209911" y="7532786"/>
            <a:ext cx="6769870" cy="1992853"/>
          </a:xfrm>
          <a:prstGeom prst="rect">
            <a:avLst/>
          </a:prstGeom>
        </p:spPr>
        <p:txBody>
          <a:bodyPr wrap="square">
            <a:spAutoFit/>
          </a:bodyPr>
          <a:lstStyle/>
          <a:p>
            <a:pPr>
              <a:lnSpc>
                <a:spcPts val="1500"/>
              </a:lnSpc>
            </a:pPr>
            <a:r>
              <a:rPr lang="ja-JP" altLang="en-US" sz="1050" dirty="0">
                <a:latin typeface="Meiryo UI" panose="020B0604030504040204" pitchFamily="50" charset="-128"/>
                <a:ea typeface="Meiryo UI" panose="020B0604030504040204" pitchFamily="50" charset="-128"/>
              </a:rPr>
              <a:t>①　学校がリーフレット及び受給申請書等を保護者等に配布（配布方法は在学する学校にお問合せください）</a:t>
            </a:r>
            <a:endParaRPr lang="en-US" altLang="ja-JP" sz="1050" dirty="0">
              <a:latin typeface="Meiryo UI" panose="020B0604030504040204" pitchFamily="50" charset="-128"/>
              <a:ea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rPr>
              <a:t>②　保護者等が受給申請書等を学校に提出（書類の不足等がある場合は、学校から連絡をします）</a:t>
            </a:r>
            <a:endParaRPr lang="en-US" altLang="ja-JP" sz="1050" dirty="0">
              <a:latin typeface="Meiryo UI" panose="020B0604030504040204" pitchFamily="50" charset="-128"/>
              <a:ea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rPr>
              <a:t>③　学校が受給申請書等を府に送付</a:t>
            </a:r>
            <a:endParaRPr lang="en-US" altLang="ja-JP" sz="1050" dirty="0">
              <a:latin typeface="Meiryo UI" panose="020B0604030504040204" pitchFamily="50" charset="-128"/>
              <a:ea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rPr>
              <a:t>④　府が受給資格の確認（書類の不備等がある場合は、府から申請者に確認の連絡をします）</a:t>
            </a:r>
            <a:endParaRPr lang="en-US" altLang="ja-JP" sz="1050" dirty="0">
              <a:latin typeface="Meiryo UI" panose="020B0604030504040204" pitchFamily="50" charset="-128"/>
              <a:ea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rPr>
              <a:t>⑤　府が受給資格認定及び支給金額の決定</a:t>
            </a:r>
            <a:endParaRPr lang="en-US" altLang="ja-JP" sz="1050" dirty="0">
              <a:latin typeface="Meiryo UI" panose="020B0604030504040204" pitchFamily="50" charset="-128"/>
              <a:ea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rPr>
              <a:t>⑥　府が学校に認定結果等の通知を配布及び給付金を口座に振込</a:t>
            </a:r>
            <a:endParaRPr lang="en-US" altLang="ja-JP" sz="1050" dirty="0">
              <a:latin typeface="Meiryo UI" panose="020B0604030504040204" pitchFamily="50" charset="-128"/>
              <a:ea typeface="Meiryo UI" panose="020B0604030504040204" pitchFamily="50" charset="-128"/>
            </a:endParaRPr>
          </a:p>
          <a:p>
            <a:pPr>
              <a:lnSpc>
                <a:spcPts val="1500"/>
              </a:lnSpc>
            </a:pPr>
            <a:r>
              <a:rPr lang="ja-JP" altLang="en-US" sz="1050" dirty="0">
                <a:latin typeface="Meiryo UI" panose="020B0604030504040204" pitchFamily="50" charset="-128"/>
                <a:ea typeface="Meiryo UI" panose="020B0604030504040204" pitchFamily="50" charset="-128"/>
              </a:rPr>
              <a:t>⑦　学校が保護者等に通知を配布及び給付金を口座へ振込</a:t>
            </a:r>
            <a:endParaRPr lang="en-US" altLang="ja-JP" sz="1050" dirty="0">
              <a:latin typeface="Meiryo UI" panose="020B0604030504040204" pitchFamily="50" charset="-128"/>
              <a:ea typeface="Meiryo UI" panose="020B0604030504040204" pitchFamily="50" charset="-128"/>
            </a:endParaRPr>
          </a:p>
          <a:p>
            <a:r>
              <a:rPr lang="en-US" altLang="ja-JP" sz="900" u="sng"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　生徒の在学する高等学校等の設置者に、</a:t>
            </a:r>
            <a:r>
              <a:rPr lang="en-US" altLang="ja-JP" sz="900" u="sng"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給付金の受給申請に関する事務手続き及び給付金の代理受領を委任していただきます。給付金</a:t>
            </a:r>
            <a:endParaRPr lang="en-US" altLang="ja-JP" sz="900" u="sng"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全額が学校から保護者等の口座に振り込まれます。</a:t>
            </a:r>
            <a:r>
              <a:rPr lang="ja-JP" altLang="en-US" sz="900" b="1" u="sng" dirty="0">
                <a:latin typeface="Meiryo UI" panose="020B0604030504040204" pitchFamily="50" charset="-128"/>
                <a:ea typeface="Meiryo UI" panose="020B0604030504040204" pitchFamily="50" charset="-128"/>
              </a:rPr>
              <a:t>ただし、未納・未収金がある場合は、給付金を充当して相殺し、残金がある場合は残金</a:t>
            </a:r>
            <a:endParaRPr lang="en-US" altLang="ja-JP" sz="900" b="1" u="sng" dirty="0">
              <a:latin typeface="Meiryo UI" panose="020B0604030504040204" pitchFamily="50" charset="-128"/>
              <a:ea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が学校から保護者等の口座に振り込まれます</a:t>
            </a:r>
            <a:r>
              <a:rPr lang="ja-JP" altLang="en-US" sz="900" u="sng" dirty="0">
                <a:latin typeface="Meiryo UI" panose="020B0604030504040204" pitchFamily="50" charset="-128"/>
                <a:ea typeface="Meiryo UI" panose="020B0604030504040204" pitchFamily="50" charset="-128"/>
              </a:rPr>
              <a:t>。</a:t>
            </a:r>
          </a:p>
          <a:p>
            <a:r>
              <a:rPr lang="en-US" altLang="ja-JP" sz="900" u="sng"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　給付金が振込まれるまで、授業料以外の学校納付金の納付が困難で、一時的な納付猶予を希望する場合は、学校にご相談ください。</a:t>
            </a:r>
          </a:p>
        </p:txBody>
      </p:sp>
    </p:spTree>
    <p:extLst>
      <p:ext uri="{BB962C8B-B14F-4D97-AF65-F5344CB8AC3E}">
        <p14:creationId xmlns:p14="http://schemas.microsoft.com/office/powerpoint/2010/main" val="72024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3248911" y="9532332"/>
            <a:ext cx="51635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p>
            <a:pPr marL="0" marR="0" lvl="0" indent="190500" defTabSz="914400" rtl="0" eaLnBrk="1" fontAlgn="base" latinLnBrk="0" hangingPunct="1">
              <a:lnSpc>
                <a:spcPct val="100000"/>
              </a:lnSpc>
              <a:spcBef>
                <a:spcPct val="0"/>
              </a:spcBef>
              <a:spcAft>
                <a:spcPct val="0"/>
              </a:spcAft>
              <a:buClrTx/>
              <a:buSzTx/>
              <a:buFontTx/>
              <a:buNone/>
              <a:tabLst>
                <a:tab pos="4011613" algn="l"/>
              </a:tabLst>
            </a:pPr>
            <a:r>
              <a:rPr kumimoji="1" lang="ja-JP" altLang="en-US" sz="900" b="0" i="0" u="none" strike="noStrike" cap="none" normalizeH="0" baseline="0" dirty="0">
                <a:ln>
                  <a:noFill/>
                </a:ln>
                <a:solidFill>
                  <a:schemeClr val="tx1"/>
                </a:solidFill>
                <a:effectLst/>
                <a:latin typeface="+mn-ea"/>
                <a:cs typeface="ＭＳ Ｐゴシック" pitchFamily="50" charset="-128"/>
              </a:rPr>
              <a:t>－２－</a:t>
            </a:r>
            <a:endParaRPr kumimoji="1" lang="ja-JP" sz="900" b="0" i="0" u="none" strike="noStrike" cap="none" normalizeH="0" baseline="0" dirty="0">
              <a:ln>
                <a:noFill/>
              </a:ln>
              <a:solidFill>
                <a:schemeClr val="tx1"/>
              </a:solidFill>
              <a:effectLst/>
              <a:latin typeface="+mn-ea"/>
              <a:cs typeface="ＭＳ Ｐゴシック" pitchFamily="50" charset="-128"/>
            </a:endParaRPr>
          </a:p>
        </p:txBody>
      </p:sp>
      <p:sp>
        <p:nvSpPr>
          <p:cNvPr id="14" name="Line 9"/>
          <p:cNvSpPr>
            <a:spLocks noChangeShapeType="1"/>
          </p:cNvSpPr>
          <p:nvPr/>
        </p:nvSpPr>
        <p:spPr bwMode="auto">
          <a:xfrm>
            <a:off x="267906" y="9501867"/>
            <a:ext cx="6660000" cy="825"/>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graphicFrame>
        <p:nvGraphicFramePr>
          <p:cNvPr id="24" name="表 23"/>
          <p:cNvGraphicFramePr>
            <a:graphicFrameLocks noGrp="1"/>
          </p:cNvGraphicFramePr>
          <p:nvPr>
            <p:extLst>
              <p:ext uri="{D42A27DB-BD31-4B8C-83A1-F6EECF244321}">
                <p14:modId xmlns:p14="http://schemas.microsoft.com/office/powerpoint/2010/main" val="2419326096"/>
              </p:ext>
            </p:extLst>
          </p:nvPr>
        </p:nvGraphicFramePr>
        <p:xfrm>
          <a:off x="278275" y="2407560"/>
          <a:ext cx="6706009" cy="1789707"/>
        </p:xfrm>
        <a:graphic>
          <a:graphicData uri="http://schemas.openxmlformats.org/drawingml/2006/table">
            <a:tbl>
              <a:tblPr firstRow="1" bandRow="1">
                <a:tableStyleId>{5C22544A-7EE6-4342-B048-85BDC9FD1C3A}</a:tableStyleId>
              </a:tblPr>
              <a:tblGrid>
                <a:gridCol w="276896">
                  <a:extLst>
                    <a:ext uri="{9D8B030D-6E8A-4147-A177-3AD203B41FA5}">
                      <a16:colId xmlns:a16="http://schemas.microsoft.com/office/drawing/2014/main" val="20000"/>
                    </a:ext>
                  </a:extLst>
                </a:gridCol>
                <a:gridCol w="4702342">
                  <a:extLst>
                    <a:ext uri="{9D8B030D-6E8A-4147-A177-3AD203B41FA5}">
                      <a16:colId xmlns:a16="http://schemas.microsoft.com/office/drawing/2014/main" val="20001"/>
                    </a:ext>
                  </a:extLst>
                </a:gridCol>
                <a:gridCol w="946150">
                  <a:extLst>
                    <a:ext uri="{9D8B030D-6E8A-4147-A177-3AD203B41FA5}">
                      <a16:colId xmlns:a16="http://schemas.microsoft.com/office/drawing/2014/main" val="20003"/>
                    </a:ext>
                  </a:extLst>
                </a:gridCol>
                <a:gridCol w="780621">
                  <a:extLst>
                    <a:ext uri="{9D8B030D-6E8A-4147-A177-3AD203B41FA5}">
                      <a16:colId xmlns:a16="http://schemas.microsoft.com/office/drawing/2014/main" val="20004"/>
                    </a:ext>
                  </a:extLst>
                </a:gridCol>
              </a:tblGrid>
              <a:tr h="321745">
                <a:tc row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区分</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2">
                  <a:txBody>
                    <a:bodyPr/>
                    <a:lstStyle/>
                    <a:p>
                      <a:pPr marL="0" marR="0" indent="0" algn="ctr" defTabSz="946404"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対象生徒の区分</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gridSpan="2">
                  <a:txBody>
                    <a:bodyPr/>
                    <a:lstStyle/>
                    <a:p>
                      <a:pPr marL="0" algn="ctr" defTabSz="946404" rtl="0" eaLnBrk="1" latinLnBrk="0" hangingPunct="1"/>
                      <a:r>
                        <a:rPr kumimoji="1" lang="ja-JP" altLang="en-US" sz="1000" b="1" kern="1200" dirty="0">
                          <a:solidFill>
                            <a:schemeClr val="tx1"/>
                          </a:solidFill>
                          <a:latin typeface="Meiryo UI" panose="020B0604030504040204" pitchFamily="50" charset="-128"/>
                          <a:ea typeface="Meiryo UI" panose="020B0604030504040204" pitchFamily="50" charset="-128"/>
                          <a:cs typeface="+mn-cs"/>
                        </a:rPr>
                        <a:t>給　付　金　額</a:t>
                      </a:r>
                      <a:endParaRPr kumimoji="1" lang="en-US" altLang="ja-JP" sz="1000" b="1" kern="1200" dirty="0">
                        <a:solidFill>
                          <a:schemeClr val="tx1"/>
                        </a:solidFill>
                        <a:latin typeface="Meiryo UI" panose="020B0604030504040204" pitchFamily="50" charset="-128"/>
                        <a:ea typeface="Meiryo UI" panose="020B0604030504040204" pitchFamily="50" charset="-128"/>
                        <a:cs typeface="+mn-cs"/>
                      </a:endParaRPr>
                    </a:p>
                  </a:txBody>
                  <a:tcPr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0"/>
                  </a:ext>
                </a:extLst>
              </a:tr>
              <a:tr h="301636">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46404"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全日制・定時制</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46404"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通信制</a:t>
                      </a:r>
                    </a:p>
                  </a:txBody>
                  <a:tcPr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1745">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１</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strike="noStrike" baseline="0" dirty="0">
                          <a:solidFill>
                            <a:schemeClr val="tx1"/>
                          </a:solidFill>
                          <a:latin typeface="Meiryo UI" panose="020B0604030504040204" pitchFamily="50" charset="-128"/>
                          <a:ea typeface="Meiryo UI" panose="020B0604030504040204" pitchFamily="50" charset="-128"/>
                        </a:rPr>
                        <a:t>区分２に該当する兄弟姉妹のいない生徒　　　　　　　　　　　　　　　　　　　</a:t>
                      </a:r>
                      <a:endParaRPr kumimoji="1" lang="en-US" altLang="ja-JP" sz="900" b="0" strike="noStrike" baseline="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46404"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137,600</a:t>
                      </a:r>
                      <a:r>
                        <a:rPr kumimoji="1" lang="ja-JP" altLang="en-US" sz="1000" dirty="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indent="0" algn="r" defTabSz="946404"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52,100</a:t>
                      </a:r>
                      <a:r>
                        <a:rPr kumimoji="1" lang="ja-JP" altLang="en-US" sz="1000" dirty="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844581">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２</a:t>
                      </a: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46404" rtl="0" eaLnBrk="1" fontAlgn="auto" latinLnBrk="0" hangingPunct="1">
                        <a:lnSpc>
                          <a:spcPct val="100000"/>
                        </a:lnSpc>
                        <a:spcBef>
                          <a:spcPts val="0"/>
                        </a:spcBef>
                        <a:spcAft>
                          <a:spcPts val="0"/>
                        </a:spcAft>
                        <a:buClrTx/>
                        <a:buSzTx/>
                        <a:buFontTx/>
                        <a:buNone/>
                        <a:tabLst/>
                        <a:defRPr/>
                      </a:pPr>
                      <a:r>
                        <a:rPr kumimoji="1" lang="ja-JP" altLang="en-US" sz="900" b="0" strike="noStrike" baseline="0" dirty="0">
                          <a:solidFill>
                            <a:schemeClr val="tx1"/>
                          </a:solidFill>
                          <a:latin typeface="Meiryo UI" panose="020B0604030504040204" pitchFamily="50" charset="-128"/>
                          <a:ea typeface="Meiryo UI" panose="020B0604030504040204" pitchFamily="50" charset="-128"/>
                        </a:rPr>
                        <a:t>生徒と同じ世帯に扶養されている兄弟姉妹がａ・</a:t>
                      </a:r>
                      <a:r>
                        <a:rPr kumimoji="1" lang="ja-JP" altLang="en-US" sz="900" b="0" strike="noStrike" baseline="0" dirty="0" err="1">
                          <a:solidFill>
                            <a:schemeClr val="tx1"/>
                          </a:solidFill>
                          <a:latin typeface="Meiryo UI" panose="020B0604030504040204" pitchFamily="50" charset="-128"/>
                          <a:ea typeface="Meiryo UI" panose="020B0604030504040204" pitchFamily="50" charset="-128"/>
                        </a:rPr>
                        <a:t>ｂ</a:t>
                      </a:r>
                      <a:r>
                        <a:rPr kumimoji="1" lang="ja-JP" altLang="en-US" sz="900" b="0" strike="noStrike" baseline="0" dirty="0">
                          <a:solidFill>
                            <a:schemeClr val="tx1"/>
                          </a:solidFill>
                          <a:latin typeface="Meiryo UI" panose="020B0604030504040204" pitchFamily="50" charset="-128"/>
                          <a:ea typeface="Meiryo UI" panose="020B0604030504040204" pitchFamily="50" charset="-128"/>
                        </a:rPr>
                        <a:t>のいずれかに該当する場合</a:t>
                      </a:r>
                      <a:endParaRPr kumimoji="1" lang="en-US" altLang="ja-JP" sz="900" b="0" strike="noStrike" baseline="0" dirty="0">
                        <a:solidFill>
                          <a:schemeClr val="tx1"/>
                        </a:solidFill>
                        <a:latin typeface="Meiryo UI" panose="020B0604030504040204" pitchFamily="50" charset="-128"/>
                        <a:ea typeface="Meiryo UI" panose="020B0604030504040204" pitchFamily="50" charset="-128"/>
                      </a:endParaRPr>
                    </a:p>
                    <a:p>
                      <a:pPr marL="0" marR="0" indent="0" algn="l" defTabSz="946404"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１　</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２　</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３　</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４）</a:t>
                      </a:r>
                      <a:endParaRPr kumimoji="1" lang="en-US" altLang="ja-JP" sz="900" b="0" strike="noStrike" baseline="0" dirty="0">
                        <a:solidFill>
                          <a:schemeClr val="tx1"/>
                        </a:solidFill>
                        <a:latin typeface="Meiryo UI" panose="020B0604030504040204" pitchFamily="50" charset="-128"/>
                        <a:ea typeface="Meiryo UI" panose="020B0604030504040204" pitchFamily="50" charset="-128"/>
                      </a:endParaRPr>
                    </a:p>
                    <a:p>
                      <a:pPr algn="l"/>
                      <a:r>
                        <a:rPr kumimoji="1" lang="ja-JP" altLang="en-US" sz="900" b="0" strike="noStrike" baseline="0" dirty="0">
                          <a:solidFill>
                            <a:schemeClr val="tx1"/>
                          </a:solidFill>
                          <a:latin typeface="Meiryo UI" panose="020B0604030504040204" pitchFamily="50" charset="-128"/>
                          <a:ea typeface="Meiryo UI" panose="020B0604030504040204" pitchFamily="50" charset="-128"/>
                        </a:rPr>
                        <a:t>ａ　兄・姉が高等学校等（全日制・定時制・通信制・専攻科）に在学する場合</a:t>
                      </a:r>
                    </a:p>
                    <a:p>
                      <a:pPr algn="l"/>
                      <a:r>
                        <a:rPr kumimoji="1" lang="ja-JP" altLang="en-US" sz="900" b="0" strike="noStrike" baseline="0" dirty="0">
                          <a:solidFill>
                            <a:schemeClr val="tx1"/>
                          </a:solidFill>
                          <a:latin typeface="Meiryo UI" panose="020B0604030504040204" pitchFamily="50" charset="-128"/>
                          <a:ea typeface="Meiryo UI" panose="020B0604030504040204" pitchFamily="50" charset="-128"/>
                        </a:rPr>
                        <a:t>ｂ　１５歳以上２３歳未満で、中学校や高等学校等（全日制・定時制）に在学していない場合　　　　</a:t>
                      </a:r>
                      <a:endParaRPr kumimoji="1" lang="en-US" altLang="ja-JP" sz="900" b="0" strike="noStrike" baseline="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46404"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152,000</a:t>
                      </a:r>
                      <a:r>
                        <a:rPr kumimoji="1" lang="ja-JP" altLang="en-US" sz="1000" dirty="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0004"/>
                  </a:ext>
                </a:extLst>
              </a:tr>
            </a:tbl>
          </a:graphicData>
        </a:graphic>
      </p:graphicFrame>
      <p:sp>
        <p:nvSpPr>
          <p:cNvPr id="25" name="テキスト ボックス 24"/>
          <p:cNvSpPr txBox="1"/>
          <p:nvPr/>
        </p:nvSpPr>
        <p:spPr>
          <a:xfrm>
            <a:off x="202233" y="458674"/>
            <a:ext cx="6860553" cy="2187778"/>
          </a:xfrm>
          <a:prstGeom prst="rect">
            <a:avLst/>
          </a:prstGeom>
          <a:noFill/>
        </p:spPr>
        <p:txBody>
          <a:bodyPr wrap="square" rtlCol="0">
            <a:spAutoFit/>
          </a:bodyPr>
          <a:lstStyle>
            <a:defPPr>
              <a:defRPr lang="ja-JP"/>
            </a:defPPr>
            <a:lvl1pPr>
              <a:defRPr sz="1050">
                <a:latin typeface="+mj-ea"/>
                <a:ea typeface="+mj-ea"/>
              </a:defRPr>
            </a:lvl1pPr>
          </a:lstStyle>
          <a:p>
            <a:pPr>
              <a:lnSpc>
                <a:spcPts val="1600"/>
              </a:lnSpc>
            </a:pPr>
            <a:r>
              <a:rPr lang="ja-JP" altLang="en-US" b="1" u="sng" dirty="0">
                <a:latin typeface="Meiryo UI" panose="020B0604030504040204" pitchFamily="50" charset="-128"/>
                <a:ea typeface="Meiryo UI" panose="020B0604030504040204" pitchFamily="50" charset="-128"/>
              </a:rPr>
              <a:t>家計の急変が発生した時期により、給付金額が異なります。</a:t>
            </a:r>
            <a:endParaRPr lang="en-US" altLang="ja-JP" b="1" u="sng" dirty="0">
              <a:latin typeface="Meiryo UI" panose="020B0604030504040204" pitchFamily="50" charset="-128"/>
              <a:ea typeface="Meiryo UI" panose="020B0604030504040204" pitchFamily="50" charset="-128"/>
            </a:endParaRPr>
          </a:p>
          <a:p>
            <a:pPr>
              <a:lnSpc>
                <a:spcPts val="1600"/>
              </a:lnSpc>
            </a:pPr>
            <a:r>
              <a:rPr lang="ja-JP" altLang="en-US" dirty="0">
                <a:latin typeface="Meiryo UI" panose="020B0604030504040204" pitchFamily="50" charset="-128"/>
                <a:ea typeface="Meiryo UI" panose="020B0604030504040204" pitchFamily="50" charset="-128"/>
              </a:rPr>
              <a:t>　①　令和５年７月１日以前に家計が急変し、学校の定める期限までに申請した場合→下表の給付金額を支給します。</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②　令和５年７月１日以前に家計が急変したが、学校の定める期限を過ぎて申請した場合 　　　下表の給付金額の</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③　令和５年７月２日以降に家計が急変した場合　　　　　　　　　　　　　　　　　　　　　　　　　　　一部を支給します（</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　給付金額に申請日が属する月の翌月から令和６年３月までの月数を掛けた金額を、</a:t>
            </a:r>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ヶ月で割り、算出します。</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（例）全日制高校・区分１に該当し、令和５年７月</a:t>
            </a:r>
            <a:r>
              <a:rPr lang="en-US" altLang="ja-JP" dirty="0">
                <a:latin typeface="Meiryo UI" panose="020B0604030504040204" pitchFamily="50" charset="-128"/>
                <a:ea typeface="Meiryo UI" panose="020B0604030504040204" pitchFamily="50" charset="-128"/>
              </a:rPr>
              <a:t>10</a:t>
            </a:r>
            <a:r>
              <a:rPr lang="ja-JP" altLang="en-US" dirty="0">
                <a:latin typeface="Meiryo UI" panose="020B0604030504040204" pitchFamily="50" charset="-128"/>
                <a:ea typeface="Meiryo UI" panose="020B0604030504040204" pitchFamily="50" charset="-128"/>
              </a:rPr>
              <a:t>日に家計が急変、令和５年７月</a:t>
            </a:r>
            <a:r>
              <a:rPr lang="en-US" altLang="ja-JP" dirty="0">
                <a:latin typeface="Meiryo UI" panose="020B0604030504040204" pitchFamily="50" charset="-128"/>
                <a:ea typeface="Meiryo UI" panose="020B0604030504040204" pitchFamily="50" charset="-128"/>
              </a:rPr>
              <a:t>15</a:t>
            </a:r>
            <a:r>
              <a:rPr lang="ja-JP" altLang="en-US" dirty="0">
                <a:latin typeface="Meiryo UI" panose="020B0604030504040204" pitchFamily="50" charset="-128"/>
                <a:ea typeface="Meiryo UI" panose="020B0604030504040204" pitchFamily="50" charset="-128"/>
              </a:rPr>
              <a:t>日に申請した場合</a:t>
            </a:r>
            <a:endParaRPr lang="en-US" altLang="ja-JP"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給付金額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（給付金年額：</a:t>
            </a:r>
            <a:r>
              <a:rPr lang="en-US" altLang="ja-JP" sz="1000" dirty="0">
                <a:latin typeface="Meiryo UI" panose="020B0604030504040204" pitchFamily="50" charset="-128"/>
                <a:ea typeface="Meiryo UI" panose="020B0604030504040204" pitchFamily="50" charset="-128"/>
              </a:rPr>
              <a:t>137,600</a:t>
            </a:r>
            <a:r>
              <a:rPr lang="ja-JP" altLang="en-US" sz="1000" dirty="0">
                <a:latin typeface="Meiryo UI" panose="020B0604030504040204" pitchFamily="50" charset="-128"/>
                <a:ea typeface="Meiryo UI" panose="020B0604030504040204" pitchFamily="50" charset="-128"/>
              </a:rPr>
              <a:t>円）</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（８ヶ月分（申請の翌月（８月）から令和５年３月））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ヶ月　　　</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91,733</a:t>
            </a:r>
            <a:r>
              <a:rPr lang="ja-JP" altLang="en-US" sz="1000" dirty="0">
                <a:latin typeface="Meiryo UI" panose="020B0604030504040204" pitchFamily="50" charset="-128"/>
                <a:ea typeface="Meiryo UI" panose="020B0604030504040204" pitchFamily="50" charset="-128"/>
              </a:rPr>
              <a:t>円　（小数点以下切捨て）</a:t>
            </a:r>
            <a:endParaRPr lang="en-US" altLang="ja-JP" sz="1000" dirty="0">
              <a:latin typeface="Meiryo UI" panose="020B0604030504040204" pitchFamily="50" charset="-128"/>
              <a:ea typeface="Meiryo UI" panose="020B0604030504040204" pitchFamily="50" charset="-128"/>
            </a:endParaRPr>
          </a:p>
          <a:p>
            <a:pPr>
              <a:lnSpc>
                <a:spcPct val="150000"/>
              </a:lnSpc>
            </a:pPr>
            <a:endParaRPr lang="en-US" altLang="ja-JP" dirty="0">
              <a:latin typeface="Meiryo UI" panose="020B0604030504040204" pitchFamily="50" charset="-128"/>
              <a:ea typeface="Meiryo UI" panose="020B0604030504040204" pitchFamily="50" charset="-128"/>
            </a:endParaRPr>
          </a:p>
        </p:txBody>
      </p:sp>
      <p:sp>
        <p:nvSpPr>
          <p:cNvPr id="26" name="テキスト ボックス 49"/>
          <p:cNvSpPr txBox="1"/>
          <p:nvPr/>
        </p:nvSpPr>
        <p:spPr>
          <a:xfrm>
            <a:off x="230578" y="4173662"/>
            <a:ext cx="6772756" cy="923330"/>
          </a:xfrm>
          <a:prstGeom prst="rect">
            <a:avLst/>
          </a:prstGeom>
          <a:noFill/>
        </p:spPr>
        <p:txBody>
          <a:bodyPr wrap="square" rtlCol="0">
            <a:spAutoFit/>
          </a:bodyPr>
          <a:lstStyle>
            <a:defPPr>
              <a:defRPr lang="ja-JP"/>
            </a:defPPr>
            <a:lvl1pPr marL="0" algn="l" defTabSz="946404" rtl="0" eaLnBrk="1" latinLnBrk="0" hangingPunct="1">
              <a:defRPr kumimoji="1" sz="1900" kern="1200">
                <a:solidFill>
                  <a:schemeClr val="tx1"/>
                </a:solidFill>
                <a:latin typeface="+mn-lt"/>
                <a:ea typeface="+mn-ea"/>
                <a:cs typeface="+mn-cs"/>
              </a:defRPr>
            </a:lvl1pPr>
            <a:lvl2pPr marL="473202" algn="l" defTabSz="946404" rtl="0" eaLnBrk="1" latinLnBrk="0" hangingPunct="1">
              <a:defRPr kumimoji="1" sz="1900" kern="1200">
                <a:solidFill>
                  <a:schemeClr val="tx1"/>
                </a:solidFill>
                <a:latin typeface="+mn-lt"/>
                <a:ea typeface="+mn-ea"/>
                <a:cs typeface="+mn-cs"/>
              </a:defRPr>
            </a:lvl2pPr>
            <a:lvl3pPr marL="946404" algn="l" defTabSz="946404" rtl="0" eaLnBrk="1" latinLnBrk="0" hangingPunct="1">
              <a:defRPr kumimoji="1" sz="1900" kern="1200">
                <a:solidFill>
                  <a:schemeClr val="tx1"/>
                </a:solidFill>
                <a:latin typeface="+mn-lt"/>
                <a:ea typeface="+mn-ea"/>
                <a:cs typeface="+mn-cs"/>
              </a:defRPr>
            </a:lvl3pPr>
            <a:lvl4pPr marL="1419606" algn="l" defTabSz="946404" rtl="0" eaLnBrk="1" latinLnBrk="0" hangingPunct="1">
              <a:defRPr kumimoji="1" sz="1900" kern="1200">
                <a:solidFill>
                  <a:schemeClr val="tx1"/>
                </a:solidFill>
                <a:latin typeface="+mn-lt"/>
                <a:ea typeface="+mn-ea"/>
                <a:cs typeface="+mn-cs"/>
              </a:defRPr>
            </a:lvl4pPr>
            <a:lvl5pPr marL="1892808" algn="l" defTabSz="946404" rtl="0" eaLnBrk="1" latinLnBrk="0" hangingPunct="1">
              <a:defRPr kumimoji="1" sz="1900" kern="1200">
                <a:solidFill>
                  <a:schemeClr val="tx1"/>
                </a:solidFill>
                <a:latin typeface="+mn-lt"/>
                <a:ea typeface="+mn-ea"/>
                <a:cs typeface="+mn-cs"/>
              </a:defRPr>
            </a:lvl5pPr>
            <a:lvl6pPr marL="2366010" algn="l" defTabSz="946404" rtl="0" eaLnBrk="1" latinLnBrk="0" hangingPunct="1">
              <a:defRPr kumimoji="1" sz="1900" kern="1200">
                <a:solidFill>
                  <a:schemeClr val="tx1"/>
                </a:solidFill>
                <a:latin typeface="+mn-lt"/>
                <a:ea typeface="+mn-ea"/>
                <a:cs typeface="+mn-cs"/>
              </a:defRPr>
            </a:lvl6pPr>
            <a:lvl7pPr marL="2839212" algn="l" defTabSz="946404" rtl="0" eaLnBrk="1" latinLnBrk="0" hangingPunct="1">
              <a:defRPr kumimoji="1" sz="1900" kern="1200">
                <a:solidFill>
                  <a:schemeClr val="tx1"/>
                </a:solidFill>
                <a:latin typeface="+mn-lt"/>
                <a:ea typeface="+mn-ea"/>
                <a:cs typeface="+mn-cs"/>
              </a:defRPr>
            </a:lvl7pPr>
            <a:lvl8pPr marL="3312414" algn="l" defTabSz="946404" rtl="0" eaLnBrk="1" latinLnBrk="0" hangingPunct="1">
              <a:defRPr kumimoji="1" sz="1900" kern="1200">
                <a:solidFill>
                  <a:schemeClr val="tx1"/>
                </a:solidFill>
                <a:latin typeface="+mn-lt"/>
                <a:ea typeface="+mn-ea"/>
                <a:cs typeface="+mn-cs"/>
              </a:defRPr>
            </a:lvl8pPr>
            <a:lvl9pPr marL="3785616" algn="l" defTabSz="946404" rtl="0" eaLnBrk="1" latinLnBrk="0" hangingPunct="1">
              <a:defRPr kumimoji="1" sz="1900" kern="1200">
                <a:solidFill>
                  <a:schemeClr val="tx1"/>
                </a:solidFill>
                <a:latin typeface="+mn-lt"/>
                <a:ea typeface="+mn-ea"/>
                <a:cs typeface="+mn-cs"/>
              </a:defRPr>
            </a:lvl9p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１　働いていないこと。ただし、収入が扶養の範囲内の方は除きます。</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２　年齢及び扶養者の状況は、基準日時点の健康保険証の組合員氏名が保護者等であることで判断します。</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３　一人親の場合、当該兄弟姉妹は、申請者（保護者等）に扶養されていることが必要です。</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養子縁組をしていない再婚相手等申請者以外の親に扶養されている場合は、上表の兄弟姉妹に該当しません。</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４　高等学校等とは、高等学校、中等教育学校（後期課程）、高等専門学校（第１学年～第３学年）、専修学校（高等課程）、</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専修学校（一般課程）または各種学校の一部を指します。</a:t>
            </a:r>
          </a:p>
        </p:txBody>
      </p:sp>
      <p:grpSp>
        <p:nvGrpSpPr>
          <p:cNvPr id="19" name="グループ化 18"/>
          <p:cNvGrpSpPr/>
          <p:nvPr/>
        </p:nvGrpSpPr>
        <p:grpSpPr>
          <a:xfrm>
            <a:off x="230206" y="100896"/>
            <a:ext cx="6659152" cy="366963"/>
            <a:chOff x="266445" y="6254267"/>
            <a:chExt cx="6659152" cy="366963"/>
          </a:xfrm>
        </p:grpSpPr>
        <p:sp>
          <p:nvSpPr>
            <p:cNvPr id="20" name="Line 6"/>
            <p:cNvSpPr>
              <a:spLocks noChangeShapeType="1"/>
            </p:cNvSpPr>
            <p:nvPr/>
          </p:nvSpPr>
          <p:spPr bwMode="auto">
            <a:xfrm>
              <a:off x="266445" y="6555396"/>
              <a:ext cx="6659152" cy="0"/>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solidFill>
                  <a:schemeClr val="bg1"/>
                </a:solidFill>
                <a:latin typeface="+mn-ea"/>
              </a:endParaRPr>
            </a:p>
          </p:txBody>
        </p:sp>
        <p:sp>
          <p:nvSpPr>
            <p:cNvPr id="27" name="AutoShape 7"/>
            <p:cNvSpPr>
              <a:spLocks noChangeArrowheads="1"/>
            </p:cNvSpPr>
            <p:nvPr/>
          </p:nvSpPr>
          <p:spPr bwMode="auto">
            <a:xfrm>
              <a:off x="266445" y="6254267"/>
              <a:ext cx="1322370" cy="366963"/>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給付金額</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grpSp>
        <p:nvGrpSpPr>
          <p:cNvPr id="18" name="グループ化 17"/>
          <p:cNvGrpSpPr/>
          <p:nvPr/>
        </p:nvGrpSpPr>
        <p:grpSpPr>
          <a:xfrm>
            <a:off x="230205" y="5071159"/>
            <a:ext cx="6659153" cy="366963"/>
            <a:chOff x="266444" y="6254267"/>
            <a:chExt cx="6659153" cy="366963"/>
          </a:xfrm>
        </p:grpSpPr>
        <p:sp>
          <p:nvSpPr>
            <p:cNvPr id="21" name="Line 6"/>
            <p:cNvSpPr>
              <a:spLocks noChangeShapeType="1"/>
            </p:cNvSpPr>
            <p:nvPr/>
          </p:nvSpPr>
          <p:spPr bwMode="auto">
            <a:xfrm>
              <a:off x="266445" y="6555396"/>
              <a:ext cx="6659152" cy="0"/>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solidFill>
                  <a:schemeClr val="bg1"/>
                </a:solidFill>
                <a:latin typeface="+mn-ea"/>
              </a:endParaRPr>
            </a:p>
          </p:txBody>
        </p:sp>
        <p:sp>
          <p:nvSpPr>
            <p:cNvPr id="22" name="AutoShape 7"/>
            <p:cNvSpPr>
              <a:spLocks noChangeArrowheads="1"/>
            </p:cNvSpPr>
            <p:nvPr/>
          </p:nvSpPr>
          <p:spPr bwMode="auto">
            <a:xfrm>
              <a:off x="266444" y="6254267"/>
              <a:ext cx="4170345" cy="366963"/>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所得割非課税に相当する世帯について</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sp>
        <p:nvSpPr>
          <p:cNvPr id="23" name="テキスト ボックス 22"/>
          <p:cNvSpPr txBox="1"/>
          <p:nvPr/>
        </p:nvSpPr>
        <p:spPr>
          <a:xfrm>
            <a:off x="201547" y="5397566"/>
            <a:ext cx="6860553" cy="657872"/>
          </a:xfrm>
          <a:prstGeom prst="rect">
            <a:avLst/>
          </a:prstGeom>
          <a:noFill/>
        </p:spPr>
        <p:txBody>
          <a:bodyPr wrap="square" rtlCol="0">
            <a:spAutoFit/>
          </a:bodyPr>
          <a:lstStyle>
            <a:defPPr>
              <a:defRPr lang="ja-JP"/>
            </a:defPPr>
            <a:lvl1pPr>
              <a:defRPr sz="1050">
                <a:latin typeface="+mj-ea"/>
                <a:ea typeface="+mj-ea"/>
              </a:defRPr>
            </a:lvl1pPr>
          </a:lstStyle>
          <a:p>
            <a:r>
              <a:rPr lang="ja-JP" altLang="en-US" dirty="0">
                <a:latin typeface="Meiryo UI" panose="020B0604030504040204" pitchFamily="50" charset="-128"/>
                <a:ea typeface="Meiryo UI" panose="020B0604030504040204" pitchFamily="50" charset="-128"/>
              </a:rPr>
              <a:t>家計急変前後の収入を証明する書類（給与明細など）を元に、家計急変の発生後１年間の収入見込額を推計します。</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この収入見込額が、「所得割非課税である世帯に相当する」と確認できる必要があります。</a:t>
            </a:r>
            <a:endParaRPr lang="en-US" altLang="ja-JP" u="sng" dirty="0">
              <a:latin typeface="Meiryo UI" panose="020B0604030504040204" pitchFamily="50" charset="-128"/>
              <a:ea typeface="Meiryo UI" panose="020B0604030504040204" pitchFamily="50" charset="-128"/>
            </a:endParaRPr>
          </a:p>
          <a:p>
            <a:pPr>
              <a:lnSpc>
                <a:spcPct val="150000"/>
              </a:lnSpc>
            </a:pPr>
            <a:r>
              <a:rPr lang="ja-JP" altLang="en-US" b="1" u="sng" dirty="0">
                <a:latin typeface="Meiryo UI" panose="020B0604030504040204" pitchFamily="50" charset="-128"/>
                <a:ea typeface="Meiryo UI" panose="020B0604030504040204" pitchFamily="50" charset="-128"/>
              </a:rPr>
              <a:t>保護者等全員の家計急変後１年間の収入見込額が、所得割非課税である世帯に相当する世帯の例</a:t>
            </a:r>
            <a:endParaRPr lang="en-US" altLang="ja-JP"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341427656"/>
              </p:ext>
            </p:extLst>
          </p:nvPr>
        </p:nvGraphicFramePr>
        <p:xfrm>
          <a:off x="201547" y="6036664"/>
          <a:ext cx="6611085" cy="1554480"/>
        </p:xfrm>
        <a:graphic>
          <a:graphicData uri="http://schemas.openxmlformats.org/drawingml/2006/table">
            <a:tbl>
              <a:tblPr firstRow="1" bandRow="1">
                <a:tableStyleId>{5940675A-B579-460E-94D1-54222C63F5DA}</a:tableStyleId>
              </a:tblPr>
              <a:tblGrid>
                <a:gridCol w="1303403">
                  <a:extLst>
                    <a:ext uri="{9D8B030D-6E8A-4147-A177-3AD203B41FA5}">
                      <a16:colId xmlns:a16="http://schemas.microsoft.com/office/drawing/2014/main" val="1471617670"/>
                    </a:ext>
                  </a:extLst>
                </a:gridCol>
                <a:gridCol w="1343025">
                  <a:extLst>
                    <a:ext uri="{9D8B030D-6E8A-4147-A177-3AD203B41FA5}">
                      <a16:colId xmlns:a16="http://schemas.microsoft.com/office/drawing/2014/main" val="1629077835"/>
                    </a:ext>
                  </a:extLst>
                </a:gridCol>
                <a:gridCol w="1323975">
                  <a:extLst>
                    <a:ext uri="{9D8B030D-6E8A-4147-A177-3AD203B41FA5}">
                      <a16:colId xmlns:a16="http://schemas.microsoft.com/office/drawing/2014/main" val="2165002168"/>
                    </a:ext>
                  </a:extLst>
                </a:gridCol>
                <a:gridCol w="1323975">
                  <a:extLst>
                    <a:ext uri="{9D8B030D-6E8A-4147-A177-3AD203B41FA5}">
                      <a16:colId xmlns:a16="http://schemas.microsoft.com/office/drawing/2014/main" val="2848950263"/>
                    </a:ext>
                  </a:extLst>
                </a:gridCol>
                <a:gridCol w="1316707">
                  <a:extLst>
                    <a:ext uri="{9D8B030D-6E8A-4147-A177-3AD203B41FA5}">
                      <a16:colId xmlns:a16="http://schemas.microsoft.com/office/drawing/2014/main" val="791666959"/>
                    </a:ext>
                  </a:extLst>
                </a:gridCol>
              </a:tblGrid>
              <a:tr h="370840">
                <a:tc>
                  <a:txBody>
                    <a:bodyPr/>
                    <a:lstStyle/>
                    <a:p>
                      <a:pPr algn="ctr"/>
                      <a:r>
                        <a:rPr kumimoji="1" lang="ja-JP" altLang="en-US" sz="1400" b="1" dirty="0">
                          <a:latin typeface="Meiryo UI" panose="020B0604030504040204" pitchFamily="50" charset="-128"/>
                          <a:ea typeface="Meiryo UI" panose="020B0604030504040204" pitchFamily="50" charset="-128"/>
                        </a:rPr>
                        <a:t>世帯人数</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２人世帯</a:t>
                      </a:r>
                      <a:endParaRPr kumimoji="1" lang="en-US" altLang="ja-JP" sz="1400" b="1" dirty="0">
                        <a:latin typeface="Meiryo UI" panose="020B0604030504040204" pitchFamily="50" charset="-128"/>
                        <a:ea typeface="Meiryo UI" panose="020B0604030504040204" pitchFamily="50" charset="-128"/>
                      </a:endParaRPr>
                    </a:p>
                    <a:p>
                      <a:pPr algn="ct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寡婦</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夫</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３人世帯</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４人世帯</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５人世帯</a:t>
                      </a:r>
                    </a:p>
                  </a:txBody>
                  <a:tcPr anchor="ctr">
                    <a:solidFill>
                      <a:schemeClr val="bg1">
                        <a:lumMod val="95000"/>
                      </a:schemeClr>
                    </a:solidFill>
                  </a:tcPr>
                </a:tc>
                <a:extLst>
                  <a:ext uri="{0D108BD9-81ED-4DB2-BD59-A6C34878D82A}">
                    <a16:rowId xmlns:a16="http://schemas.microsoft.com/office/drawing/2014/main" val="3729374595"/>
                  </a:ext>
                </a:extLst>
              </a:tr>
              <a:tr h="370840">
                <a:tc>
                  <a:txBody>
                    <a:bodyPr/>
                    <a:lstStyle/>
                    <a:p>
                      <a:pPr algn="ctr"/>
                      <a:r>
                        <a:rPr kumimoji="1" lang="ja-JP" altLang="en-US" sz="1400" b="1" dirty="0">
                          <a:latin typeface="Meiryo UI" panose="020B0604030504040204" pitchFamily="50" charset="-128"/>
                          <a:ea typeface="Meiryo UI" panose="020B0604030504040204" pitchFamily="50" charset="-128"/>
                        </a:rPr>
                        <a:t>年収見込</a:t>
                      </a:r>
                      <a:endParaRPr kumimoji="1" lang="en-US" altLang="ja-JP" sz="1400" b="1" dirty="0">
                        <a:latin typeface="Meiryo UI" panose="020B0604030504040204" pitchFamily="50" charset="-128"/>
                        <a:ea typeface="Meiryo UI" panose="020B0604030504040204" pitchFamily="50" charset="-128"/>
                      </a:endParaRPr>
                    </a:p>
                    <a:p>
                      <a:pPr algn="ct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給与所得者</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2,042,858</a:t>
                      </a:r>
                      <a:r>
                        <a:rPr kumimoji="1" lang="ja-JP" altLang="en-US" sz="1100" dirty="0">
                          <a:latin typeface="Meiryo UI" panose="020B0604030504040204" pitchFamily="50" charset="-128"/>
                          <a:ea typeface="Meiryo UI" panose="020B0604030504040204" pitchFamily="50" charset="-128"/>
                        </a:rPr>
                        <a:t>円未満</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2,214,286</a:t>
                      </a:r>
                      <a:r>
                        <a:rPr kumimoji="1" lang="ja-JP" altLang="en-US" sz="1100" dirty="0">
                          <a:latin typeface="Meiryo UI" panose="020B0604030504040204" pitchFamily="50" charset="-128"/>
                          <a:ea typeface="Meiryo UI" panose="020B0604030504040204" pitchFamily="50" charset="-128"/>
                        </a:rPr>
                        <a:t>円未満</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2,714,286</a:t>
                      </a:r>
                      <a:r>
                        <a:rPr kumimoji="1" lang="ja-JP" altLang="en-US" sz="1100" dirty="0">
                          <a:latin typeface="Meiryo UI" panose="020B0604030504040204" pitchFamily="50" charset="-128"/>
                          <a:ea typeface="Meiryo UI" panose="020B0604030504040204" pitchFamily="50" charset="-128"/>
                        </a:rPr>
                        <a:t>円未満</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3,214,286</a:t>
                      </a:r>
                      <a:r>
                        <a:rPr kumimoji="1" lang="ja-JP" altLang="en-US" sz="1100" dirty="0">
                          <a:latin typeface="Meiryo UI" panose="020B0604030504040204" pitchFamily="50" charset="-128"/>
                          <a:ea typeface="Meiryo UI" panose="020B0604030504040204" pitchFamily="50" charset="-128"/>
                        </a:rPr>
                        <a:t>円未満</a:t>
                      </a:r>
                    </a:p>
                  </a:txBody>
                  <a:tcPr anchor="ctr"/>
                </a:tc>
                <a:extLst>
                  <a:ext uri="{0D108BD9-81ED-4DB2-BD59-A6C34878D82A}">
                    <a16:rowId xmlns:a16="http://schemas.microsoft.com/office/drawing/2014/main" val="1927523561"/>
                  </a:ext>
                </a:extLst>
              </a:tr>
              <a:tr h="370840">
                <a:tc>
                  <a:txBody>
                    <a:bodyPr/>
                    <a:lstStyle/>
                    <a:p>
                      <a:pPr algn="ctr"/>
                      <a:r>
                        <a:rPr kumimoji="1" lang="ja-JP" altLang="en-US" sz="1400" b="1" dirty="0">
                          <a:latin typeface="Meiryo UI" panose="020B0604030504040204" pitchFamily="50" charset="-128"/>
                          <a:ea typeface="Meiryo UI" panose="020B0604030504040204" pitchFamily="50" charset="-128"/>
                        </a:rPr>
                        <a:t>年収見込</a:t>
                      </a:r>
                      <a:endParaRPr kumimoji="1" lang="en-US" altLang="ja-JP" sz="1400" b="1" dirty="0">
                        <a:latin typeface="Meiryo UI" panose="020B0604030504040204" pitchFamily="50" charset="-128"/>
                        <a:ea typeface="Meiryo UI" panose="020B0604030504040204" pitchFamily="50" charset="-128"/>
                      </a:endParaRPr>
                    </a:p>
                    <a:p>
                      <a:pPr algn="ct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自営業</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1,350,000</a:t>
                      </a:r>
                      <a:r>
                        <a:rPr kumimoji="1" lang="ja-JP" altLang="en-US" sz="1100" dirty="0">
                          <a:latin typeface="Meiryo UI" panose="020B0604030504040204" pitchFamily="50" charset="-128"/>
                          <a:ea typeface="Meiryo UI" panose="020B0604030504040204" pitchFamily="50" charset="-128"/>
                        </a:rPr>
                        <a:t>円以下</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1,470,000</a:t>
                      </a:r>
                      <a:r>
                        <a:rPr kumimoji="1" lang="ja-JP" altLang="en-US" sz="1100" dirty="0">
                          <a:latin typeface="Meiryo UI" panose="020B0604030504040204" pitchFamily="50" charset="-128"/>
                          <a:ea typeface="Meiryo UI" panose="020B0604030504040204" pitchFamily="50" charset="-128"/>
                        </a:rPr>
                        <a:t>円以下</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1,820,000</a:t>
                      </a:r>
                      <a:r>
                        <a:rPr kumimoji="1" lang="ja-JP" altLang="en-US" sz="1100" dirty="0">
                          <a:latin typeface="Meiryo UI" panose="020B0604030504040204" pitchFamily="50" charset="-128"/>
                          <a:ea typeface="Meiryo UI" panose="020B0604030504040204" pitchFamily="50" charset="-128"/>
                        </a:rPr>
                        <a:t>円以下</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2,170,000</a:t>
                      </a:r>
                      <a:r>
                        <a:rPr kumimoji="1" lang="ja-JP" altLang="en-US" sz="1100" dirty="0">
                          <a:latin typeface="Meiryo UI" panose="020B0604030504040204" pitchFamily="50" charset="-128"/>
                          <a:ea typeface="Meiryo UI" panose="020B0604030504040204" pitchFamily="50" charset="-128"/>
                        </a:rPr>
                        <a:t>円以下</a:t>
                      </a:r>
                    </a:p>
                  </a:txBody>
                  <a:tcPr anchor="ctr"/>
                </a:tc>
                <a:extLst>
                  <a:ext uri="{0D108BD9-81ED-4DB2-BD59-A6C34878D82A}">
                    <a16:rowId xmlns:a16="http://schemas.microsoft.com/office/drawing/2014/main" val="895191426"/>
                  </a:ext>
                </a:extLst>
              </a:tr>
            </a:tbl>
          </a:graphicData>
        </a:graphic>
      </p:graphicFrame>
      <p:sp>
        <p:nvSpPr>
          <p:cNvPr id="29" name="テキスト ボックス 28"/>
          <p:cNvSpPr txBox="1"/>
          <p:nvPr/>
        </p:nvSpPr>
        <p:spPr>
          <a:xfrm>
            <a:off x="201547" y="7610194"/>
            <a:ext cx="6860553" cy="1877437"/>
          </a:xfrm>
          <a:prstGeom prst="rect">
            <a:avLst/>
          </a:prstGeom>
          <a:noFill/>
        </p:spPr>
        <p:txBody>
          <a:bodyPr wrap="square" rtlCol="0">
            <a:spAutoFit/>
          </a:bodyPr>
          <a:lstStyle>
            <a:defPPr>
              <a:defRPr lang="ja-JP"/>
            </a:defPPr>
            <a:lvl1pPr>
              <a:defRPr sz="1050">
                <a:latin typeface="+mj-ea"/>
                <a:ea typeface="+mj-ea"/>
              </a:defRPr>
            </a:lvl1pPr>
          </a:lstStyle>
          <a:p>
            <a:pPr>
              <a:lnSpc>
                <a:spcPct val="150000"/>
              </a:lnSpc>
            </a:pP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世帯人数は、保護者等本人と所得税法上の扶養親族及び控除対象配偶者の合計人数となります。親権者</a:t>
            </a:r>
            <a:r>
              <a:rPr lang="en-US" altLang="ja-JP" sz="800" dirty="0">
                <a:latin typeface="Meiryo UI" panose="020B0604030504040204" pitchFamily="50" charset="-128"/>
                <a:ea typeface="Meiryo UI" panose="020B0604030504040204" pitchFamily="50" charset="-128"/>
              </a:rPr>
              <a:t>2</a:t>
            </a:r>
            <a:r>
              <a:rPr lang="ja-JP" altLang="en-US" sz="800" dirty="0">
                <a:latin typeface="Meiryo UI" panose="020B0604030504040204" pitchFamily="50" charset="-128"/>
                <a:ea typeface="Meiryo UI" panose="020B0604030504040204" pitchFamily="50" charset="-128"/>
              </a:rPr>
              <a:t>名ともに収入がある場合は、それぞれの所得税法</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上の扶養親族の人数を確認します。</a:t>
            </a:r>
            <a:endParaRPr lang="en-US" altLang="ja-JP" sz="800" dirty="0">
              <a:latin typeface="Meiryo UI" panose="020B0604030504040204" pitchFamily="50" charset="-128"/>
              <a:ea typeface="Meiryo UI" panose="020B0604030504040204" pitchFamily="50" charset="-128"/>
            </a:endParaRPr>
          </a:p>
          <a:p>
            <a:pPr>
              <a:lnSpc>
                <a:spcPct val="150000"/>
              </a:lnSpc>
            </a:pP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失職・廃業による家計急変の場合、再就職等収入が回復しない限りは家計急変の発生後１年間の収入見込額は</a:t>
            </a:r>
            <a:r>
              <a:rPr lang="en-US" altLang="ja-JP" sz="800" dirty="0">
                <a:latin typeface="Meiryo UI" panose="020B0604030504040204" pitchFamily="50" charset="-128"/>
                <a:ea typeface="Meiryo UI" panose="020B0604030504040204" pitchFamily="50" charset="-128"/>
              </a:rPr>
              <a:t>0</a:t>
            </a:r>
            <a:r>
              <a:rPr lang="ja-JP" altLang="en-US" sz="800" dirty="0">
                <a:latin typeface="Meiryo UI" panose="020B0604030504040204" pitchFamily="50" charset="-128"/>
                <a:ea typeface="Meiryo UI" panose="020B0604030504040204" pitchFamily="50" charset="-128"/>
              </a:rPr>
              <a:t>円となります。</a:t>
            </a:r>
            <a:endParaRPr lang="en-US" altLang="ja-JP" sz="800" dirty="0">
              <a:latin typeface="Meiryo UI" panose="020B0604030504040204" pitchFamily="50" charset="-128"/>
              <a:ea typeface="Meiryo UI" panose="020B0604030504040204" pitchFamily="50" charset="-128"/>
            </a:endParaRPr>
          </a:p>
          <a:p>
            <a:pPr>
              <a:lnSpc>
                <a:spcPts val="1600"/>
              </a:lnSpc>
            </a:pPr>
            <a:r>
              <a:rPr lang="ja-JP" altLang="en-US" dirty="0">
                <a:latin typeface="Meiryo UI" panose="020B0604030504040204" pitchFamily="50" charset="-128"/>
                <a:ea typeface="Meiryo UI" panose="020B0604030504040204" pitchFamily="50" charset="-128"/>
              </a:rPr>
              <a:t>給与所得者の場合は、家計急変の発生後１年間の収入見込（交通費手当を除く給与収入）を確認します。</a:t>
            </a:r>
            <a:endParaRPr lang="en-US" altLang="ja-JP" dirty="0">
              <a:latin typeface="Meiryo UI" panose="020B0604030504040204" pitchFamily="50" charset="-128"/>
              <a:ea typeface="Meiryo UI" panose="020B0604030504040204" pitchFamily="50" charset="-128"/>
            </a:endParaRPr>
          </a:p>
          <a:p>
            <a:pPr>
              <a:lnSpc>
                <a:spcPts val="1600"/>
              </a:lnSpc>
            </a:pPr>
            <a:r>
              <a:rPr lang="ja-JP" altLang="en-US" dirty="0">
                <a:latin typeface="Meiryo UI" panose="020B0604030504040204" pitchFamily="50" charset="-128"/>
                <a:ea typeface="Meiryo UI" panose="020B0604030504040204" pitchFamily="50" charset="-128"/>
              </a:rPr>
              <a:t>自営業（個人事業主）の場合は、家計急変の発生後１年間の収入見込（売上－必要経費）を確認します。</a:t>
            </a:r>
            <a:endParaRPr lang="en-US" altLang="ja-JP" dirty="0">
              <a:latin typeface="Meiryo UI" panose="020B0604030504040204" pitchFamily="50" charset="-128"/>
              <a:ea typeface="Meiryo UI" panose="020B0604030504040204" pitchFamily="50" charset="-128"/>
            </a:endParaRPr>
          </a:p>
          <a:p>
            <a:pPr>
              <a:lnSpc>
                <a:spcPts val="1600"/>
              </a:lnSpc>
            </a:pPr>
            <a:r>
              <a:rPr lang="ja-JP" altLang="en-US" u="sng" dirty="0">
                <a:latin typeface="Meiryo UI" panose="020B0604030504040204" pitchFamily="50" charset="-128"/>
                <a:ea typeface="Meiryo UI" panose="020B0604030504040204" pitchFamily="50" charset="-128"/>
              </a:rPr>
              <a:t>一時的に収入が激減したものの、その後収入が回復するなど、収入見込額を推計しても所得割非課税に相当しない場合は</a:t>
            </a:r>
            <a:endParaRPr lang="en-US" altLang="ja-JP" u="sng" dirty="0">
              <a:latin typeface="Meiryo UI" panose="020B0604030504040204" pitchFamily="50" charset="-128"/>
              <a:ea typeface="Meiryo UI" panose="020B0604030504040204" pitchFamily="50" charset="-128"/>
            </a:endParaRPr>
          </a:p>
          <a:p>
            <a:pPr>
              <a:lnSpc>
                <a:spcPts val="1600"/>
              </a:lnSpc>
            </a:pPr>
            <a:r>
              <a:rPr lang="ja-JP" altLang="en-US" u="sng" dirty="0">
                <a:latin typeface="Meiryo UI" panose="020B0604030504040204" pitchFamily="50" charset="-128"/>
                <a:ea typeface="Meiryo UI" panose="020B0604030504040204" pitchFamily="50" charset="-128"/>
              </a:rPr>
              <a:t>対象となりません。なお、災害や傷病等に起因しない離職（定年退職など）は、対象となりません。また、保護者２名ともに、</a:t>
            </a:r>
            <a:endParaRPr lang="en-US" altLang="ja-JP" u="sng" dirty="0">
              <a:latin typeface="Meiryo UI" panose="020B0604030504040204" pitchFamily="50" charset="-128"/>
              <a:ea typeface="Meiryo UI" panose="020B0604030504040204" pitchFamily="50" charset="-128"/>
            </a:endParaRPr>
          </a:p>
          <a:p>
            <a:pPr>
              <a:lnSpc>
                <a:spcPts val="1600"/>
              </a:lnSpc>
            </a:pPr>
            <a:r>
              <a:rPr lang="ja-JP" altLang="en-US" u="sng" dirty="0">
                <a:latin typeface="Meiryo UI" panose="020B0604030504040204" pitchFamily="50" charset="-128"/>
                <a:ea typeface="Meiryo UI" panose="020B0604030504040204" pitchFamily="50" charset="-128"/>
              </a:rPr>
              <a:t>収入があり、令和５年度所得割が課税されている場合、２名ともに収入見込額が所得割非課税となる必要があります。</a:t>
            </a:r>
            <a:endParaRPr lang="en-US" altLang="ja-JP" u="sng" dirty="0">
              <a:latin typeface="Meiryo UI" panose="020B0604030504040204" pitchFamily="50" charset="-128"/>
              <a:ea typeface="Meiryo UI" panose="020B0604030504040204" pitchFamily="50" charset="-128"/>
            </a:endParaRPr>
          </a:p>
          <a:p>
            <a:pPr>
              <a:lnSpc>
                <a:spcPts val="1600"/>
              </a:lnSpc>
            </a:pPr>
            <a:r>
              <a:rPr lang="ja-JP" altLang="en-US" dirty="0">
                <a:latin typeface="Meiryo UI" panose="020B0604030504040204" pitchFamily="50" charset="-128"/>
                <a:ea typeface="Meiryo UI" panose="020B0604030504040204" pitchFamily="50" charset="-128"/>
              </a:rPr>
              <a:t>勤務先作成の給与見込証明書がない場合は、給与明細書等の平均収入月額より推計します。</a:t>
            </a:r>
          </a:p>
        </p:txBody>
      </p:sp>
      <p:sp>
        <p:nvSpPr>
          <p:cNvPr id="3" name="右中かっこ 2"/>
          <p:cNvSpPr/>
          <p:nvPr/>
        </p:nvSpPr>
        <p:spPr>
          <a:xfrm>
            <a:off x="5384800" y="977900"/>
            <a:ext cx="101600" cy="381000"/>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 name="正方形/長方形 3"/>
          <p:cNvSpPr/>
          <p:nvPr/>
        </p:nvSpPr>
        <p:spPr>
          <a:xfrm>
            <a:off x="5486400" y="938104"/>
            <a:ext cx="1497884" cy="482600"/>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b="1" dirty="0">
              <a:solidFill>
                <a:schemeClr val="tx1"/>
              </a:solidFill>
            </a:endParaRPr>
          </a:p>
        </p:txBody>
      </p:sp>
    </p:spTree>
    <p:extLst>
      <p:ext uri="{BB962C8B-B14F-4D97-AF65-F5344CB8AC3E}">
        <p14:creationId xmlns:p14="http://schemas.microsoft.com/office/powerpoint/2010/main" val="1988272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ChangeArrowheads="1"/>
          </p:cNvSpPr>
          <p:nvPr/>
        </p:nvSpPr>
        <p:spPr bwMode="auto">
          <a:xfrm>
            <a:off x="3248911" y="9532332"/>
            <a:ext cx="51635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p>
            <a:pPr marL="0" marR="0" lvl="0" indent="190500" defTabSz="914400" rtl="0" eaLnBrk="1" fontAlgn="base" latinLnBrk="0" hangingPunct="1">
              <a:lnSpc>
                <a:spcPct val="100000"/>
              </a:lnSpc>
              <a:spcBef>
                <a:spcPct val="0"/>
              </a:spcBef>
              <a:spcAft>
                <a:spcPct val="0"/>
              </a:spcAft>
              <a:buClrTx/>
              <a:buSzTx/>
              <a:buFontTx/>
              <a:buNone/>
              <a:tabLst>
                <a:tab pos="4011613" algn="l"/>
              </a:tabLst>
            </a:pPr>
            <a:r>
              <a:rPr kumimoji="1" lang="ja-JP" altLang="en-US" sz="900" b="0" i="0" u="none" strike="noStrike" cap="none" normalizeH="0" baseline="0" dirty="0">
                <a:ln>
                  <a:noFill/>
                </a:ln>
                <a:solidFill>
                  <a:schemeClr val="tx1"/>
                </a:solidFill>
                <a:effectLst/>
                <a:latin typeface="+mn-ea"/>
                <a:cs typeface="ＭＳ Ｐゴシック" pitchFamily="50" charset="-128"/>
              </a:rPr>
              <a:t>－３－</a:t>
            </a:r>
            <a:endParaRPr kumimoji="1" lang="ja-JP" sz="900" b="0" i="0" u="none" strike="noStrike" cap="none" normalizeH="0" baseline="0" dirty="0">
              <a:ln>
                <a:noFill/>
              </a:ln>
              <a:solidFill>
                <a:schemeClr val="tx1"/>
              </a:solidFill>
              <a:effectLst/>
              <a:latin typeface="+mn-ea"/>
              <a:cs typeface="ＭＳ Ｐゴシック" pitchFamily="50" charset="-128"/>
            </a:endParaRPr>
          </a:p>
        </p:txBody>
      </p:sp>
      <p:sp>
        <p:nvSpPr>
          <p:cNvPr id="5" name="Line 9"/>
          <p:cNvSpPr>
            <a:spLocks noChangeShapeType="1"/>
          </p:cNvSpPr>
          <p:nvPr/>
        </p:nvSpPr>
        <p:spPr bwMode="auto">
          <a:xfrm>
            <a:off x="267906" y="9501867"/>
            <a:ext cx="6660000" cy="825"/>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2" name="グループ化 1"/>
          <p:cNvGrpSpPr/>
          <p:nvPr/>
        </p:nvGrpSpPr>
        <p:grpSpPr>
          <a:xfrm>
            <a:off x="214024" y="9687"/>
            <a:ext cx="6658537" cy="357446"/>
            <a:chOff x="182318" y="1396339"/>
            <a:chExt cx="6658537" cy="357446"/>
          </a:xfrm>
        </p:grpSpPr>
        <p:sp>
          <p:nvSpPr>
            <p:cNvPr id="15" name="Line 6"/>
            <p:cNvSpPr>
              <a:spLocks noChangeShapeType="1"/>
            </p:cNvSpPr>
            <p:nvPr/>
          </p:nvSpPr>
          <p:spPr bwMode="auto">
            <a:xfrm>
              <a:off x="182318" y="1691545"/>
              <a:ext cx="6658537" cy="1322"/>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16" name="AutoShape 7"/>
            <p:cNvSpPr>
              <a:spLocks noChangeArrowheads="1"/>
            </p:cNvSpPr>
            <p:nvPr/>
          </p:nvSpPr>
          <p:spPr bwMode="auto">
            <a:xfrm>
              <a:off x="182318" y="1396339"/>
              <a:ext cx="2154127" cy="357446"/>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申請に必要な書類</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graphicFrame>
        <p:nvGraphicFramePr>
          <p:cNvPr id="9" name="表 8"/>
          <p:cNvGraphicFramePr>
            <a:graphicFrameLocks noGrp="1"/>
          </p:cNvGraphicFramePr>
          <p:nvPr>
            <p:extLst>
              <p:ext uri="{D42A27DB-BD31-4B8C-83A1-F6EECF244321}">
                <p14:modId xmlns:p14="http://schemas.microsoft.com/office/powerpoint/2010/main" val="3349342089"/>
              </p:ext>
            </p:extLst>
          </p:nvPr>
        </p:nvGraphicFramePr>
        <p:xfrm>
          <a:off x="254183" y="731400"/>
          <a:ext cx="6618377" cy="8729073"/>
        </p:xfrm>
        <a:graphic>
          <a:graphicData uri="http://schemas.openxmlformats.org/drawingml/2006/table">
            <a:tbl>
              <a:tblPr firstRow="1" bandRow="1">
                <a:tableStyleId>{5940675A-B579-460E-94D1-54222C63F5DA}</a:tableStyleId>
              </a:tblPr>
              <a:tblGrid>
                <a:gridCol w="232784">
                  <a:extLst>
                    <a:ext uri="{9D8B030D-6E8A-4147-A177-3AD203B41FA5}">
                      <a16:colId xmlns:a16="http://schemas.microsoft.com/office/drawing/2014/main" val="2422530739"/>
                    </a:ext>
                  </a:extLst>
                </a:gridCol>
                <a:gridCol w="214053">
                  <a:extLst>
                    <a:ext uri="{9D8B030D-6E8A-4147-A177-3AD203B41FA5}">
                      <a16:colId xmlns:a16="http://schemas.microsoft.com/office/drawing/2014/main" val="2690443426"/>
                    </a:ext>
                  </a:extLst>
                </a:gridCol>
                <a:gridCol w="6171540">
                  <a:extLst>
                    <a:ext uri="{9D8B030D-6E8A-4147-A177-3AD203B41FA5}">
                      <a16:colId xmlns:a16="http://schemas.microsoft.com/office/drawing/2014/main" val="162498856"/>
                    </a:ext>
                  </a:extLst>
                </a:gridCol>
              </a:tblGrid>
              <a:tr h="227906">
                <a:tc gridSpan="2">
                  <a:txBody>
                    <a:bodyPr/>
                    <a:lstStyle/>
                    <a:p>
                      <a:pPr algn="ctr"/>
                      <a:r>
                        <a:rPr kumimoji="1" lang="ja-JP" altLang="en-US" sz="900" dirty="0">
                          <a:latin typeface="Meiryo UI" panose="020B0604030504040204" pitchFamily="50" charset="-128"/>
                          <a:ea typeface="Meiryo UI" panose="020B0604030504040204" pitchFamily="50" charset="-128"/>
                        </a:rPr>
                        <a:t>区分</a:t>
                      </a:r>
                    </a:p>
                  </a:txBody>
                  <a:tcPr anchor="ctr"/>
                </a:tc>
                <a:tc hMerge="1">
                  <a:txBody>
                    <a:bodyPr/>
                    <a:lstStyle/>
                    <a:p>
                      <a:endParaRPr kumimoji="1" lang="ja-JP" altLang="en-US" dirty="0"/>
                    </a:p>
                  </a:txBody>
                  <a:tcPr/>
                </a:tc>
                <a:tc rowSpan="2">
                  <a:txBody>
                    <a:bodyPr/>
                    <a:lstStyle/>
                    <a:p>
                      <a:pPr algn="ctr"/>
                      <a:r>
                        <a:rPr kumimoji="1" lang="ja-JP" altLang="en-US" dirty="0">
                          <a:latin typeface="Meiryo UI" panose="020B0604030504040204" pitchFamily="50" charset="-128"/>
                          <a:ea typeface="Meiryo UI" panose="020B0604030504040204" pitchFamily="50" charset="-128"/>
                        </a:rPr>
                        <a:t>提出書類</a:t>
                      </a:r>
                    </a:p>
                  </a:txBody>
                  <a:tcPr anchor="ctr"/>
                </a:tc>
                <a:extLst>
                  <a:ext uri="{0D108BD9-81ED-4DB2-BD59-A6C34878D82A}">
                    <a16:rowId xmlns:a16="http://schemas.microsoft.com/office/drawing/2014/main" val="2927359137"/>
                  </a:ext>
                </a:extLst>
              </a:tr>
              <a:tr h="227906">
                <a:tc>
                  <a:txBody>
                    <a:bodyPr/>
                    <a:lstStyle/>
                    <a:p>
                      <a:pPr algn="ctr"/>
                      <a:r>
                        <a:rPr kumimoji="1" lang="ja-JP" altLang="en-US" sz="900" dirty="0">
                          <a:latin typeface="Meiryo UI" panose="020B0604030504040204" pitchFamily="50" charset="-128"/>
                          <a:ea typeface="Meiryo UI" panose="020B0604030504040204" pitchFamily="50" charset="-128"/>
                        </a:rPr>
                        <a:t>１</a:t>
                      </a:r>
                    </a:p>
                  </a:txBody>
                  <a:tcPr/>
                </a:tc>
                <a:tc>
                  <a:txBody>
                    <a:bodyPr/>
                    <a:lstStyle/>
                    <a:p>
                      <a:pPr algn="ctr"/>
                      <a:r>
                        <a:rPr kumimoji="1" lang="ja-JP" altLang="en-US" sz="900" dirty="0">
                          <a:latin typeface="Meiryo UI" panose="020B0604030504040204" pitchFamily="50" charset="-128"/>
                          <a:ea typeface="Meiryo UI" panose="020B0604030504040204" pitchFamily="50" charset="-128"/>
                        </a:rPr>
                        <a:t>２</a:t>
                      </a:r>
                    </a:p>
                  </a:txBody>
                  <a:tcPr/>
                </a:tc>
                <a:tc vMerge="1">
                  <a:txBody>
                    <a:bodyPr/>
                    <a:lstStyle/>
                    <a:p>
                      <a:endParaRPr kumimoji="1" lang="ja-JP" altLang="en-US"/>
                    </a:p>
                  </a:txBody>
                  <a:tcPr/>
                </a:tc>
                <a:extLst>
                  <a:ext uri="{0D108BD9-81ED-4DB2-BD59-A6C34878D82A}">
                    <a16:rowId xmlns:a16="http://schemas.microsoft.com/office/drawing/2014/main" val="163468905"/>
                  </a:ext>
                </a:extLst>
              </a:tr>
              <a:tr h="572688">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nSpc>
                          <a:spcPts val="1440"/>
                        </a:lnSpc>
                      </a:pPr>
                      <a:r>
                        <a:rPr lang="ja-JP" altLang="en-US" sz="1400" b="1" dirty="0">
                          <a:latin typeface="Meiryo UI" panose="020B0604030504040204" pitchFamily="50" charset="-128"/>
                          <a:ea typeface="Meiryo UI" panose="020B0604030504040204" pitchFamily="50" charset="-128"/>
                        </a:rPr>
                        <a:t>（１）　奨学のための給付金　受給申請書（様式第１号の５）</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a:lnSpc>
                          <a:spcPts val="1100"/>
                        </a:lnSpc>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受給申請書の提出後に、申請者の変更（例：離婚・死別等による親権者の変更）、申請者の住所や連絡先の変更が</a:t>
                      </a:r>
                      <a:endParaRPr lang="en-US" altLang="ja-JP" sz="900" dirty="0">
                        <a:latin typeface="Meiryo UI" panose="020B0604030504040204" pitchFamily="50" charset="-128"/>
                        <a:ea typeface="Meiryo UI" panose="020B0604030504040204" pitchFamily="50" charset="-128"/>
                      </a:endParaRPr>
                    </a:p>
                    <a:p>
                      <a:pPr>
                        <a:lnSpc>
                          <a:spcPts val="1100"/>
                        </a:lnSpc>
                      </a:pPr>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あった場合、学校から申請事項変更届（様式第２号）の用紙をもらい、学校に提出してください。</a:t>
                      </a:r>
                      <a:endParaRPr lang="en-US" altLang="ja-JP"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7234934"/>
                  </a:ext>
                </a:extLst>
              </a:tr>
              <a:tr h="2079009">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a:lnSpc>
                          <a:spcPts val="1440"/>
                        </a:lnSpc>
                        <a:spcBef>
                          <a:spcPts val="300"/>
                        </a:spcBef>
                      </a:pPr>
                      <a:r>
                        <a:rPr lang="ja-JP" altLang="en-US" sz="1400" b="1" dirty="0">
                          <a:latin typeface="Meiryo UI" panose="020B0604030504040204" pitchFamily="50" charset="-128"/>
                          <a:ea typeface="Meiryo UI" panose="020B0604030504040204" pitchFamily="50" charset="-128"/>
                        </a:rPr>
                        <a:t>（２）　保護者等の家計急変の発生事由を証明する書類</a:t>
                      </a:r>
                      <a:endParaRPr lang="en-US" altLang="ja-JP" sz="900" dirty="0">
                        <a:latin typeface="Meiryo UI" panose="020B0604030504040204" pitchFamily="50" charset="-128"/>
                        <a:ea typeface="Meiryo UI" panose="020B0604030504040204" pitchFamily="50" charset="-128"/>
                      </a:endParaRPr>
                    </a:p>
                    <a:p>
                      <a:pPr>
                        <a:lnSpc>
                          <a:spcPts val="1000"/>
                        </a:lnSpc>
                        <a:spcBef>
                          <a:spcPts val="300"/>
                        </a:spcBef>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家計急変が発生したことが分かる書類を提出してください。</a:t>
                      </a:r>
                      <a:endParaRPr lang="en-US" altLang="ja-JP" sz="900" dirty="0">
                        <a:latin typeface="Meiryo UI" panose="020B0604030504040204" pitchFamily="50" charset="-128"/>
                        <a:ea typeface="Meiryo UI" panose="020B0604030504040204" pitchFamily="50" charset="-128"/>
                      </a:endParaRPr>
                    </a:p>
                    <a:p>
                      <a:pPr>
                        <a:lnSpc>
                          <a:spcPts val="1000"/>
                        </a:lnSpc>
                        <a:spcBef>
                          <a:spcPts val="300"/>
                        </a:spcBef>
                      </a:pPr>
                      <a:r>
                        <a:rPr lang="ja-JP" altLang="en-US" sz="900" b="0" u="none"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●家計急変理由が</a:t>
                      </a:r>
                      <a:r>
                        <a:rPr lang="en-US" altLang="ja-JP" sz="900" b="1" u="sng"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失職・廃業</a:t>
                      </a:r>
                      <a:r>
                        <a:rPr lang="en-US" altLang="ja-JP" sz="900" b="1" u="sng"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の場合</a:t>
                      </a:r>
                      <a:r>
                        <a:rPr lang="en-US" altLang="ja-JP" sz="900" b="1" u="sng"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下記の書類のいずれかをご提出ください（公的な証明書類が必要です。）。</a:t>
                      </a:r>
                      <a:endParaRPr lang="en-US" altLang="ja-JP" sz="900" b="1" u="sng" dirty="0">
                        <a:latin typeface="Meiryo UI" panose="020B0604030504040204" pitchFamily="50" charset="-128"/>
                        <a:ea typeface="Meiryo UI" panose="020B0604030504040204" pitchFamily="50" charset="-128"/>
                      </a:endParaRPr>
                    </a:p>
                    <a:p>
                      <a:pPr marL="0" marR="0" lvl="0" indent="0" algn="l" defTabSz="946404" rtl="0" eaLnBrk="1" fontAlgn="auto" latinLnBrk="0" hangingPunct="1">
                        <a:lnSpc>
                          <a:spcPts val="1000"/>
                        </a:lnSpc>
                        <a:spcBef>
                          <a:spcPts val="30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給与所得者</a:t>
                      </a:r>
                      <a:r>
                        <a:rPr lang="en-US" altLang="ja-JP" sz="900" dirty="0">
                          <a:latin typeface="Meiryo UI" panose="020B0604030504040204" pitchFamily="50" charset="-128"/>
                          <a:ea typeface="Meiryo UI" panose="020B0604030504040204" pitchFamily="50" charset="-128"/>
                        </a:rPr>
                        <a:t>〉</a:t>
                      </a:r>
                    </a:p>
                    <a:p>
                      <a:pPr marL="0" marR="0" lvl="0" indent="0" algn="l" defTabSz="946404" rtl="0" eaLnBrk="1" fontAlgn="auto" latinLnBrk="0" hangingPunct="1">
                        <a:lnSpc>
                          <a:spcPts val="1000"/>
                        </a:lnSpc>
                        <a:spcBef>
                          <a:spcPts val="30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離職票（全ページ）の写し、雇用保険受給者資格証（全ページ）の写し、解雇通告書等の写し</a:t>
                      </a:r>
                      <a:r>
                        <a:rPr kumimoji="1" lang="ja-JP" altLang="en-US" sz="900" kern="1200" baseline="0" dirty="0">
                          <a:solidFill>
                            <a:schemeClr val="tx1"/>
                          </a:solidFill>
                          <a:latin typeface="Meiryo UI" panose="020B0604030504040204" pitchFamily="50" charset="-128"/>
                          <a:ea typeface="Meiryo UI" panose="020B0604030504040204" pitchFamily="50" charset="-128"/>
                          <a:cs typeface="+mn-cs"/>
                        </a:rPr>
                        <a:t>（氏名、離職理由、離職年</a:t>
                      </a:r>
                      <a:endParaRPr kumimoji="1" lang="en-US" altLang="ja-JP" sz="900" kern="1200" baseline="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1000"/>
                        </a:lnSpc>
                        <a:spcBef>
                          <a:spcPts val="300"/>
                        </a:spcBef>
                        <a:spcAft>
                          <a:spcPts val="0"/>
                        </a:spcAft>
                        <a:buClrTx/>
                        <a:buSzTx/>
                        <a:buFontTx/>
                        <a:buNone/>
                        <a:tabLst/>
                        <a:defRPr/>
                      </a:pPr>
                      <a:r>
                        <a:rPr kumimoji="1" lang="ja-JP" altLang="en-US" sz="900" kern="1200" baseline="0" dirty="0">
                          <a:solidFill>
                            <a:schemeClr val="tx1"/>
                          </a:solidFill>
                          <a:latin typeface="Meiryo UI" panose="020B0604030504040204" pitchFamily="50" charset="-128"/>
                          <a:ea typeface="Meiryo UI" panose="020B0604030504040204" pitchFamily="50" charset="-128"/>
                          <a:cs typeface="+mn-cs"/>
                        </a:rPr>
                        <a:t>　　月日の記載されたもの）、</a:t>
                      </a:r>
                      <a:r>
                        <a:rPr lang="ja-JP" altLang="en-US" sz="900" baseline="0" dirty="0">
                          <a:latin typeface="Meiryo UI" panose="020B0604030504040204" pitchFamily="50" charset="-128"/>
                          <a:ea typeface="Meiryo UI" panose="020B0604030504040204" pitchFamily="50" charset="-128"/>
                        </a:rPr>
                        <a:t>前勤務先から発行された退職証明書の</a:t>
                      </a:r>
                      <a:r>
                        <a:rPr lang="ja-JP" altLang="en-US" sz="900" u="sng" baseline="0" dirty="0">
                          <a:latin typeface="Meiryo UI" panose="020B0604030504040204" pitchFamily="50" charset="-128"/>
                          <a:ea typeface="Meiryo UI" panose="020B0604030504040204" pitchFamily="50" charset="-128"/>
                        </a:rPr>
                        <a:t>原本</a:t>
                      </a:r>
                      <a:r>
                        <a:rPr lang="ja-JP" altLang="en-US" sz="900" baseline="0" dirty="0">
                          <a:latin typeface="Meiryo UI" panose="020B0604030504040204" pitchFamily="50" charset="-128"/>
                          <a:ea typeface="Meiryo UI" panose="020B0604030504040204" pitchFamily="50" charset="-128"/>
                        </a:rPr>
                        <a:t>（氏名、退職理由、退職年月日の記載されたもの）</a:t>
                      </a:r>
                      <a:endParaRPr lang="en-US" altLang="ja-JP" sz="900" baseline="0" dirty="0">
                        <a:latin typeface="Meiryo UI" panose="020B0604030504040204" pitchFamily="50" charset="-128"/>
                        <a:ea typeface="Meiryo UI" panose="020B0604030504040204" pitchFamily="50" charset="-128"/>
                      </a:endParaRPr>
                    </a:p>
                    <a:p>
                      <a:pPr>
                        <a:lnSpc>
                          <a:spcPts val="1000"/>
                        </a:lnSpc>
                        <a:spcBef>
                          <a:spcPts val="300"/>
                        </a:spcBef>
                      </a:pPr>
                      <a:r>
                        <a:rPr lang="ja-JP" altLang="en-US" sz="900" baseline="0" dirty="0">
                          <a:latin typeface="Meiryo UI" panose="020B0604030504040204" pitchFamily="50" charset="-128"/>
                          <a:ea typeface="Meiryo UI" panose="020B0604030504040204" pitchFamily="50" charset="-128"/>
                        </a:rPr>
                        <a:t>　</a:t>
                      </a:r>
                      <a:r>
                        <a:rPr lang="en-US" altLang="ja-JP" sz="900" baseline="0" dirty="0">
                          <a:latin typeface="Meiryo UI" panose="020B0604030504040204" pitchFamily="50" charset="-128"/>
                          <a:ea typeface="Meiryo UI" panose="020B0604030504040204" pitchFamily="50" charset="-128"/>
                        </a:rPr>
                        <a:t>〈</a:t>
                      </a:r>
                      <a:r>
                        <a:rPr lang="ja-JP" altLang="en-US" sz="900" baseline="0" dirty="0">
                          <a:latin typeface="Meiryo UI" panose="020B0604030504040204" pitchFamily="50" charset="-128"/>
                          <a:ea typeface="Meiryo UI" panose="020B0604030504040204" pitchFamily="50" charset="-128"/>
                        </a:rPr>
                        <a:t>自営業・個人事業主</a:t>
                      </a:r>
                      <a:r>
                        <a:rPr lang="en-US" altLang="ja-JP" sz="900" baseline="0" dirty="0">
                          <a:latin typeface="Meiryo UI" panose="020B0604030504040204" pitchFamily="50" charset="-128"/>
                          <a:ea typeface="Meiryo UI" panose="020B0604030504040204" pitchFamily="50" charset="-128"/>
                        </a:rPr>
                        <a:t>〉 </a:t>
                      </a:r>
                    </a:p>
                    <a:p>
                      <a:pPr>
                        <a:lnSpc>
                          <a:spcPts val="1000"/>
                        </a:lnSpc>
                        <a:spcBef>
                          <a:spcPts val="300"/>
                        </a:spcBef>
                      </a:pPr>
                      <a:r>
                        <a:rPr lang="ja-JP" altLang="en-US" sz="900" baseline="0" dirty="0">
                          <a:latin typeface="Meiryo UI" panose="020B0604030504040204" pitchFamily="50" charset="-128"/>
                          <a:ea typeface="Meiryo UI" panose="020B0604030504040204" pitchFamily="50" charset="-128"/>
                        </a:rPr>
                        <a:t>　　破産宣告通知書の写し、廃業等届出の写し</a:t>
                      </a:r>
                      <a:endParaRPr lang="en-US" altLang="ja-JP" sz="900" b="0" u="none" baseline="0" dirty="0">
                        <a:latin typeface="Meiryo UI" panose="020B0604030504040204" pitchFamily="50" charset="-128"/>
                        <a:ea typeface="Meiryo UI" panose="020B0604030504040204" pitchFamily="50" charset="-128"/>
                      </a:endParaRPr>
                    </a:p>
                    <a:p>
                      <a:pPr>
                        <a:lnSpc>
                          <a:spcPts val="1000"/>
                        </a:lnSpc>
                        <a:spcBef>
                          <a:spcPts val="300"/>
                        </a:spcBef>
                      </a:pPr>
                      <a:r>
                        <a:rPr lang="en-US" altLang="ja-JP" sz="900" b="0" u="none" baseline="0" dirty="0">
                          <a:latin typeface="Meiryo UI" panose="020B0604030504040204" pitchFamily="50" charset="-128"/>
                          <a:ea typeface="Meiryo UI" panose="020B0604030504040204" pitchFamily="50" charset="-128"/>
                        </a:rPr>
                        <a:t> </a:t>
                      </a:r>
                      <a:r>
                        <a:rPr lang="ja-JP" altLang="en-US" sz="900" b="0" u="none" baseline="0" dirty="0">
                          <a:latin typeface="Meiryo UI" panose="020B0604030504040204" pitchFamily="50" charset="-128"/>
                          <a:ea typeface="Meiryo UI" panose="020B0604030504040204" pitchFamily="50" charset="-128"/>
                        </a:rPr>
                        <a:t>　</a:t>
                      </a:r>
                      <a:r>
                        <a:rPr lang="ja-JP" altLang="en-US" sz="900" b="1" u="sng" baseline="0" dirty="0">
                          <a:latin typeface="Meiryo UI" panose="020B0604030504040204" pitchFamily="50" charset="-128"/>
                          <a:ea typeface="Meiryo UI" panose="020B0604030504040204" pitchFamily="50" charset="-128"/>
                        </a:rPr>
                        <a:t>●家計急変理由が</a:t>
                      </a:r>
                      <a:r>
                        <a:rPr lang="en-US" altLang="ja-JP" sz="900" b="1" u="sng" baseline="0" dirty="0">
                          <a:latin typeface="Meiryo UI" panose="020B0604030504040204" pitchFamily="50" charset="-128"/>
                          <a:ea typeface="Meiryo UI" panose="020B0604030504040204" pitchFamily="50" charset="-128"/>
                        </a:rPr>
                        <a:t>【</a:t>
                      </a:r>
                      <a:r>
                        <a:rPr lang="ja-JP" altLang="en-US" sz="900" b="1" u="sng" baseline="0" dirty="0">
                          <a:latin typeface="Meiryo UI" panose="020B0604030504040204" pitchFamily="50" charset="-128"/>
                          <a:ea typeface="Meiryo UI" panose="020B0604030504040204" pitchFamily="50" charset="-128"/>
                        </a:rPr>
                        <a:t>収入減少</a:t>
                      </a:r>
                      <a:r>
                        <a:rPr lang="en-US" altLang="ja-JP" sz="900" b="1" u="sng" baseline="0" dirty="0">
                          <a:latin typeface="Meiryo UI" panose="020B0604030504040204" pitchFamily="50" charset="-128"/>
                          <a:ea typeface="Meiryo UI" panose="020B0604030504040204" pitchFamily="50" charset="-128"/>
                        </a:rPr>
                        <a:t>】</a:t>
                      </a:r>
                      <a:r>
                        <a:rPr lang="ja-JP" altLang="en-US" sz="900" b="1" u="sng" baseline="0" dirty="0">
                          <a:latin typeface="Meiryo UI" panose="020B0604030504040204" pitchFamily="50" charset="-128"/>
                          <a:ea typeface="Meiryo UI" panose="020B0604030504040204" pitchFamily="50" charset="-128"/>
                        </a:rPr>
                        <a:t>の場合</a:t>
                      </a:r>
                      <a:r>
                        <a:rPr lang="en-US" altLang="ja-JP" sz="900" b="1" u="sng" baseline="0" dirty="0">
                          <a:latin typeface="Meiryo UI" panose="020B0604030504040204" pitchFamily="50" charset="-128"/>
                          <a:ea typeface="Meiryo UI" panose="020B0604030504040204" pitchFamily="50" charset="-128"/>
                        </a:rPr>
                        <a:t>…</a:t>
                      </a:r>
                      <a:r>
                        <a:rPr lang="ja-JP" altLang="en-US" sz="900" b="1" u="sng" baseline="0" dirty="0">
                          <a:latin typeface="Meiryo UI" panose="020B0604030504040204" pitchFamily="50" charset="-128"/>
                          <a:ea typeface="Meiryo UI" panose="020B0604030504040204" pitchFamily="50" charset="-128"/>
                        </a:rPr>
                        <a:t>下記の書類のいずれかをご提出ください。</a:t>
                      </a:r>
                      <a:endParaRPr lang="en-US" altLang="ja-JP" sz="900" b="1" u="sng" baseline="0" dirty="0">
                        <a:latin typeface="Meiryo UI" panose="020B0604030504040204" pitchFamily="50" charset="-128"/>
                        <a:ea typeface="Meiryo UI" panose="020B0604030504040204" pitchFamily="50" charset="-128"/>
                      </a:endParaRPr>
                    </a:p>
                    <a:p>
                      <a:pPr marL="0" marR="0" lvl="0" indent="0" algn="l" defTabSz="946404" rtl="0" eaLnBrk="1" fontAlgn="auto" latinLnBrk="0" hangingPunct="1">
                        <a:lnSpc>
                          <a:spcPts val="1000"/>
                        </a:lnSpc>
                        <a:spcBef>
                          <a:spcPts val="300"/>
                        </a:spcBef>
                        <a:spcAft>
                          <a:spcPts val="0"/>
                        </a:spcAft>
                        <a:buClrTx/>
                        <a:buSzTx/>
                        <a:buFontTx/>
                        <a:buNone/>
                        <a:tabLst/>
                        <a:defRPr/>
                      </a:pPr>
                      <a:r>
                        <a:rPr kumimoji="1" lang="ja-JP" altLang="en-US" sz="900" kern="1200" baseline="0" dirty="0">
                          <a:solidFill>
                            <a:schemeClr val="tx1"/>
                          </a:solidFill>
                          <a:latin typeface="Meiryo UI" panose="020B0604030504040204" pitchFamily="50" charset="-128"/>
                          <a:ea typeface="Meiryo UI" panose="020B0604030504040204" pitchFamily="50" charset="-128"/>
                          <a:cs typeface="+mn-cs"/>
                        </a:rPr>
                        <a:t>　</a:t>
                      </a:r>
                      <a:r>
                        <a:rPr kumimoji="1" lang="en-US" altLang="ja-JP" sz="900"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kern="1200" baseline="0" dirty="0">
                          <a:solidFill>
                            <a:schemeClr val="tx1"/>
                          </a:solidFill>
                          <a:latin typeface="Meiryo UI" panose="020B0604030504040204" pitchFamily="50" charset="-128"/>
                          <a:ea typeface="Meiryo UI" panose="020B0604030504040204" pitchFamily="50" charset="-128"/>
                          <a:cs typeface="+mn-cs"/>
                        </a:rPr>
                        <a:t>給与所得者・自営業・個人事業主</a:t>
                      </a:r>
                      <a:r>
                        <a:rPr kumimoji="1" lang="en-US" altLang="ja-JP" sz="900"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kern="1200" baseline="0" dirty="0">
                          <a:solidFill>
                            <a:schemeClr val="tx1"/>
                          </a:solidFill>
                          <a:latin typeface="Meiryo UI" panose="020B0604030504040204" pitchFamily="50" charset="-128"/>
                          <a:ea typeface="Meiryo UI" panose="020B0604030504040204" pitchFamily="50" charset="-128"/>
                          <a:cs typeface="+mn-cs"/>
                        </a:rPr>
                        <a:t>家計急変の発生に関する申立書</a:t>
                      </a:r>
                      <a:endParaRPr lang="en-US" altLang="ja-JP" sz="900" baseline="0" dirty="0">
                        <a:latin typeface="Meiryo UI" panose="020B0604030504040204" pitchFamily="50" charset="-128"/>
                        <a:ea typeface="Meiryo UI" panose="020B0604030504040204" pitchFamily="50" charset="-128"/>
                      </a:endParaRPr>
                    </a:p>
                    <a:p>
                      <a:pPr marL="0" marR="0" lvl="0" indent="0" algn="l" defTabSz="946404" rtl="0" eaLnBrk="1" fontAlgn="auto" latinLnBrk="0" hangingPunct="1">
                        <a:lnSpc>
                          <a:spcPts val="1000"/>
                        </a:lnSpc>
                        <a:spcBef>
                          <a:spcPts val="300"/>
                        </a:spcBef>
                        <a:spcAft>
                          <a:spcPts val="0"/>
                        </a:spcAft>
                        <a:buClrTx/>
                        <a:buSzTx/>
                        <a:buFontTx/>
                        <a:buNone/>
                        <a:tabLst/>
                        <a:defRPr/>
                      </a:pPr>
                      <a:r>
                        <a:rPr lang="ja-JP" altLang="en-US" sz="900" baseline="0" dirty="0">
                          <a:latin typeface="Meiryo UI" panose="020B0604030504040204" pitchFamily="50" charset="-128"/>
                          <a:ea typeface="Meiryo UI" panose="020B0604030504040204" pitchFamily="50" charset="-128"/>
                        </a:rPr>
                        <a:t>　</a:t>
                      </a:r>
                      <a:r>
                        <a:rPr lang="en-US" altLang="ja-JP" sz="900" baseline="0" dirty="0">
                          <a:latin typeface="Meiryo UI" panose="020B0604030504040204" pitchFamily="50" charset="-128"/>
                          <a:ea typeface="Meiryo UI" panose="020B0604030504040204" pitchFamily="50" charset="-128"/>
                        </a:rPr>
                        <a:t>〈</a:t>
                      </a:r>
                      <a:r>
                        <a:rPr lang="ja-JP" altLang="en-US" sz="900" baseline="0" dirty="0">
                          <a:latin typeface="Meiryo UI" panose="020B0604030504040204" pitchFamily="50" charset="-128"/>
                          <a:ea typeface="Meiryo UI" panose="020B0604030504040204" pitchFamily="50" charset="-128"/>
                        </a:rPr>
                        <a:t>自営業・個人事業主</a:t>
                      </a:r>
                      <a:r>
                        <a:rPr lang="en-US" altLang="ja-JP" sz="900" baseline="0" dirty="0">
                          <a:latin typeface="Meiryo UI" panose="020B0604030504040204" pitchFamily="50" charset="-128"/>
                          <a:ea typeface="Meiryo UI" panose="020B0604030504040204" pitchFamily="50" charset="-128"/>
                        </a:rPr>
                        <a:t>〉</a:t>
                      </a:r>
                      <a:r>
                        <a:rPr lang="ja-JP" altLang="en-US" sz="900" baseline="0" dirty="0">
                          <a:latin typeface="Meiryo UI" panose="020B0604030504040204" pitchFamily="50" charset="-128"/>
                          <a:ea typeface="Meiryo UI" panose="020B0604030504040204" pitchFamily="50" charset="-128"/>
                        </a:rPr>
                        <a:t>収入減少による国及び地方公共団体が実施する公的支援の受給証明書の写し</a:t>
                      </a:r>
                      <a:endParaRPr lang="en-US" altLang="ja-JP" sz="900" baseline="0" dirty="0">
                        <a:latin typeface="Meiryo UI" panose="020B0604030504040204" pitchFamily="50" charset="-128"/>
                        <a:ea typeface="Meiryo UI" panose="020B0604030504040204" pitchFamily="50" charset="-128"/>
                      </a:endParaRPr>
                    </a:p>
                    <a:p>
                      <a:pPr marL="0" marR="0" lvl="0" indent="0" algn="l" defTabSz="946404" rtl="0" eaLnBrk="1" fontAlgn="auto" latinLnBrk="0" hangingPunct="1">
                        <a:lnSpc>
                          <a:spcPts val="1000"/>
                        </a:lnSpc>
                        <a:spcBef>
                          <a:spcPts val="300"/>
                        </a:spcBef>
                        <a:spcAft>
                          <a:spcPts val="0"/>
                        </a:spcAft>
                        <a:buClrTx/>
                        <a:buSzTx/>
                        <a:buFontTx/>
                        <a:buNone/>
                        <a:tabLst/>
                        <a:defRPr/>
                      </a:pPr>
                      <a:r>
                        <a:rPr kumimoji="1" lang="en-US" altLang="ja-JP" sz="900"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kern="1200" baseline="0" dirty="0">
                          <a:solidFill>
                            <a:schemeClr val="tx1"/>
                          </a:solidFill>
                          <a:latin typeface="Meiryo UI" panose="020B0604030504040204" pitchFamily="50" charset="-128"/>
                          <a:ea typeface="Meiryo UI" panose="020B0604030504040204" pitchFamily="50" charset="-128"/>
                          <a:cs typeface="+mn-cs"/>
                        </a:rPr>
                        <a:t>家計急変理由に応じて、その他の書類を求めることがあります。（傷病によるもの</a:t>
                      </a:r>
                      <a:r>
                        <a:rPr kumimoji="1" lang="en-US" altLang="ja-JP" sz="900"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kern="1200" baseline="0" dirty="0">
                          <a:solidFill>
                            <a:schemeClr val="tx1"/>
                          </a:solidFill>
                          <a:latin typeface="Meiryo UI" panose="020B0604030504040204" pitchFamily="50" charset="-128"/>
                          <a:ea typeface="Meiryo UI" panose="020B0604030504040204" pitchFamily="50" charset="-128"/>
                          <a:cs typeface="+mn-cs"/>
                        </a:rPr>
                        <a:t>診断書等）</a:t>
                      </a:r>
                      <a:endParaRPr kumimoji="1" lang="en-US" altLang="ja-JP" sz="900" kern="1200" baseline="0" dirty="0">
                        <a:solidFill>
                          <a:schemeClr val="tx1"/>
                        </a:solidFill>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2013445993"/>
                  </a:ext>
                </a:extLst>
              </a:tr>
              <a:tr h="939480">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nSpc>
                          <a:spcPts val="1440"/>
                        </a:lnSpc>
                        <a:spcBef>
                          <a:spcPts val="300"/>
                        </a:spcBef>
                      </a:pPr>
                      <a:r>
                        <a:rPr lang="ja-JP" altLang="en-US" sz="1400" b="1" dirty="0">
                          <a:latin typeface="Meiryo UI" panose="020B0604030504040204" pitchFamily="50" charset="-128"/>
                          <a:ea typeface="Meiryo UI" panose="020B0604030504040204" pitchFamily="50" charset="-128"/>
                        </a:rPr>
                        <a:t>（３）　家計急変前の収入を証明する書類</a:t>
                      </a:r>
                      <a:r>
                        <a:rPr lang="ja-JP" altLang="en-US" sz="1400" dirty="0">
                          <a:latin typeface="Meiryo UI" panose="020B0604030504040204" pitchFamily="50" charset="-128"/>
                          <a:ea typeface="Meiryo UI" panose="020B0604030504040204" pitchFamily="50" charset="-128"/>
                        </a:rPr>
                        <a:t>　（保護者等の課税証明書等）</a:t>
                      </a:r>
                      <a:endParaRPr lang="en-US" altLang="ja-JP" sz="1400" dirty="0">
                        <a:latin typeface="Meiryo UI" panose="020B0604030504040204" pitchFamily="50" charset="-128"/>
                        <a:ea typeface="Meiryo UI" panose="020B0604030504040204" pitchFamily="50" charset="-128"/>
                      </a:endParaRPr>
                    </a:p>
                    <a:p>
                      <a:pPr>
                        <a:lnSpc>
                          <a:spcPts val="1000"/>
                        </a:lnSpc>
                        <a:spcBef>
                          <a:spcPts val="300"/>
                        </a:spcBef>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保護者等全員の下記の書類のいずれか（</a:t>
                      </a:r>
                      <a:r>
                        <a:rPr lang="ja-JP" altLang="en-US" sz="900" b="1" u="sng" dirty="0">
                          <a:latin typeface="Meiryo UI" panose="020B0604030504040204" pitchFamily="50" charset="-128"/>
                          <a:ea typeface="Meiryo UI" panose="020B0604030504040204" pitchFamily="50" charset="-128"/>
                        </a:rPr>
                        <a:t>令和５年度かつ扶養親族の人数が記載されたもの</a:t>
                      </a:r>
                      <a:r>
                        <a:rPr lang="ja-JP" altLang="en-US" sz="900" dirty="0">
                          <a:latin typeface="Meiryo UI" panose="020B0604030504040204" pitchFamily="50" charset="-128"/>
                          <a:ea typeface="Meiryo UI" panose="020B0604030504040204" pitchFamily="50" charset="-128"/>
                        </a:rPr>
                        <a:t>）を提出してください。</a:t>
                      </a:r>
                      <a:endParaRPr lang="en-US" altLang="ja-JP" sz="900"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a:t>
                      </a:r>
                      <a:r>
                        <a:rPr lang="ja-JP" altLang="en-US" sz="900" baseline="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●市（町村）民税・道府県民税課税証明書の</a:t>
                      </a:r>
                      <a:r>
                        <a:rPr lang="ja-JP" altLang="en-US" sz="900" b="1" u="sng" dirty="0">
                          <a:latin typeface="Meiryo UI" panose="020B0604030504040204" pitchFamily="50" charset="-128"/>
                          <a:ea typeface="Meiryo UI" panose="020B0604030504040204" pitchFamily="50" charset="-128"/>
                        </a:rPr>
                        <a:t>原本</a:t>
                      </a:r>
                      <a:endParaRPr lang="en-US" altLang="ja-JP" sz="900" b="0" u="none" dirty="0">
                        <a:latin typeface="Meiryo UI" panose="020B0604030504040204" pitchFamily="50" charset="-128"/>
                        <a:ea typeface="Meiryo UI" panose="020B0604030504040204" pitchFamily="50" charset="-128"/>
                      </a:endParaRPr>
                    </a:p>
                    <a:p>
                      <a:pPr>
                        <a:lnSpc>
                          <a:spcPts val="1000"/>
                        </a:lnSpc>
                      </a:pPr>
                      <a:r>
                        <a:rPr lang="ja-JP" altLang="en-US" sz="900" b="0" u="none" dirty="0">
                          <a:latin typeface="Meiryo UI" panose="020B0604030504040204" pitchFamily="50" charset="-128"/>
                          <a:ea typeface="Meiryo UI" panose="020B0604030504040204" pitchFamily="50" charset="-128"/>
                        </a:rPr>
                        <a:t>　</a:t>
                      </a:r>
                      <a:r>
                        <a:rPr lang="ja-JP" altLang="en-US" sz="900" b="0" u="none" baseline="0" dirty="0">
                          <a:latin typeface="Meiryo UI" panose="020B0604030504040204" pitchFamily="50" charset="-128"/>
                          <a:ea typeface="Meiryo UI" panose="020B0604030504040204" pitchFamily="50" charset="-128"/>
                        </a:rPr>
                        <a:t> ●市（町村）民税・道府県民税特別徴収税額の決定通知書または課税明細書の写し</a:t>
                      </a:r>
                      <a:endParaRPr lang="en-US" altLang="ja-JP" sz="900" dirty="0">
                        <a:latin typeface="Meiryo UI" panose="020B0604030504040204" pitchFamily="50" charset="-128"/>
                        <a:ea typeface="Meiryo UI" panose="020B0604030504040204" pitchFamily="50" charset="-128"/>
                      </a:endParaRPr>
                    </a:p>
                    <a:p>
                      <a:pPr>
                        <a:lnSpc>
                          <a:spcPts val="1000"/>
                        </a:lnSpc>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控除対象配偶者が、所得割を課されていない（令和４年の収入が</a:t>
                      </a:r>
                      <a:r>
                        <a:rPr lang="en-US" altLang="ja-JP" sz="900" dirty="0">
                          <a:latin typeface="Meiryo UI" panose="020B0604030504040204" pitchFamily="50" charset="-128"/>
                          <a:ea typeface="Meiryo UI" panose="020B0604030504040204" pitchFamily="50" charset="-128"/>
                        </a:rPr>
                        <a:t>100</a:t>
                      </a:r>
                      <a:r>
                        <a:rPr lang="ja-JP" altLang="en-US" sz="900" dirty="0">
                          <a:latin typeface="Meiryo UI" panose="020B0604030504040204" pitchFamily="50" charset="-128"/>
                          <a:ea typeface="Meiryo UI" panose="020B0604030504040204" pitchFamily="50" charset="-128"/>
                        </a:rPr>
                        <a:t>万円以下）かつ、家計急変後も収入状況が変わらない</a:t>
                      </a:r>
                      <a:endParaRPr lang="en-US" altLang="ja-JP" sz="900"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見込みである場合は、控除対象配偶者分の収入を証明する書類の添付を省略することができます。</a:t>
                      </a:r>
                      <a:endParaRPr lang="en-US" altLang="ja-JP"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07449698"/>
                  </a:ext>
                </a:extLst>
              </a:tr>
              <a:tr h="1451181">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46404" rtl="0" eaLnBrk="1" fontAlgn="auto" latinLnBrk="0" hangingPunct="1">
                        <a:lnSpc>
                          <a:spcPts val="1440"/>
                        </a:lnSpc>
                        <a:spcBef>
                          <a:spcPts val="3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　家計急変後の収入を証明する書類</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1440"/>
                        </a:lnSpc>
                        <a:spcBef>
                          <a:spcPts val="300"/>
                        </a:spcBef>
                        <a:spcAft>
                          <a:spcPts val="0"/>
                        </a:spcAft>
                        <a:buClrTx/>
                        <a:buSzTx/>
                        <a:buFontTx/>
                        <a:buNone/>
                        <a:tabLst/>
                        <a:defRPr/>
                      </a:pPr>
                      <a:r>
                        <a:rPr lang="ja-JP" altLang="en-US" sz="900" b="0" u="none" dirty="0">
                          <a:latin typeface="Meiryo UI" panose="020B0604030504040204" pitchFamily="50" charset="-128"/>
                          <a:ea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rPr>
                        <a:t>●家計急変理由が</a:t>
                      </a:r>
                      <a:r>
                        <a:rPr lang="en-US" altLang="ja-JP" sz="900" b="1" u="sng"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失職・廃業</a:t>
                      </a:r>
                      <a:r>
                        <a:rPr lang="en-US" altLang="ja-JP" sz="900" b="1" u="sng" dirty="0">
                          <a:latin typeface="Meiryo UI" panose="020B0604030504040204" pitchFamily="50" charset="-128"/>
                          <a:ea typeface="Meiryo UI" panose="020B0604030504040204" pitchFamily="50" charset="-128"/>
                        </a:rPr>
                        <a:t>】</a:t>
                      </a:r>
                      <a:r>
                        <a:rPr lang="ja-JP" altLang="en-US" sz="900" b="1" u="sng" dirty="0">
                          <a:latin typeface="Meiryo UI" panose="020B0604030504040204" pitchFamily="50" charset="-128"/>
                          <a:ea typeface="Meiryo UI" panose="020B0604030504040204" pitchFamily="50" charset="-128"/>
                        </a:rPr>
                        <a:t>の場合</a:t>
                      </a:r>
                      <a:r>
                        <a:rPr lang="en-US" altLang="ja-JP" sz="900" b="1" u="sng" dirty="0">
                          <a:latin typeface="Meiryo UI" panose="020B0604030504040204" pitchFamily="50" charset="-128"/>
                          <a:ea typeface="Meiryo UI" panose="020B0604030504040204" pitchFamily="50" charset="-128"/>
                        </a:rPr>
                        <a:t>…</a:t>
                      </a:r>
                      <a:r>
                        <a:rPr kumimoji="1" lang="ja-JP" altLang="en-US" sz="9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副業による収入がない旨の誓約書</a:t>
                      </a:r>
                      <a:endParaRPr kumimoji="1" lang="en-US" altLang="ja-JP" sz="9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1000"/>
                        </a:lnSpc>
                        <a:spcBef>
                          <a:spcPts val="30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再就職した場合や副業がある場合は給与見込証明書や給与明細書の提出を求めることがあります。</a:t>
                      </a:r>
                      <a:endParaRPr kumimoji="1" lang="en-US" altLang="ja-JP" sz="9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1000"/>
                        </a:lnSpc>
                        <a:spcBef>
                          <a:spcPts val="300"/>
                        </a:spcBef>
                        <a:spcAft>
                          <a:spcPts val="0"/>
                        </a:spcAft>
                        <a:buClrTx/>
                        <a:buSzTx/>
                        <a:buFontTx/>
                        <a:buNone/>
                        <a:tabLst/>
                        <a:defRPr/>
                      </a:pPr>
                      <a:r>
                        <a:rPr lang="ja-JP" altLang="en-US" sz="900" b="0" u="none" baseline="0" dirty="0">
                          <a:latin typeface="Meiryo UI" panose="020B0604030504040204" pitchFamily="50" charset="-128"/>
                          <a:ea typeface="Meiryo UI" panose="020B0604030504040204" pitchFamily="50" charset="-128"/>
                        </a:rPr>
                        <a:t>　 </a:t>
                      </a:r>
                      <a:r>
                        <a:rPr lang="ja-JP" altLang="en-US" sz="900" b="1" u="sng" baseline="0" dirty="0">
                          <a:latin typeface="Meiryo UI" panose="020B0604030504040204" pitchFamily="50" charset="-128"/>
                          <a:ea typeface="Meiryo UI" panose="020B0604030504040204" pitchFamily="50" charset="-128"/>
                        </a:rPr>
                        <a:t>●家計急変理由が</a:t>
                      </a:r>
                      <a:r>
                        <a:rPr lang="en-US" altLang="ja-JP" sz="900" b="1" u="sng" baseline="0" dirty="0">
                          <a:latin typeface="Meiryo UI" panose="020B0604030504040204" pitchFamily="50" charset="-128"/>
                          <a:ea typeface="Meiryo UI" panose="020B0604030504040204" pitchFamily="50" charset="-128"/>
                        </a:rPr>
                        <a:t>【</a:t>
                      </a:r>
                      <a:r>
                        <a:rPr lang="ja-JP" altLang="en-US" sz="900" b="1" u="sng" baseline="0" dirty="0">
                          <a:latin typeface="Meiryo UI" panose="020B0604030504040204" pitchFamily="50" charset="-128"/>
                          <a:ea typeface="Meiryo UI" panose="020B0604030504040204" pitchFamily="50" charset="-128"/>
                        </a:rPr>
                        <a:t>収入減少</a:t>
                      </a:r>
                      <a:r>
                        <a:rPr lang="en-US" altLang="ja-JP" sz="900" b="1" u="sng" baseline="0" dirty="0">
                          <a:latin typeface="Meiryo UI" panose="020B0604030504040204" pitchFamily="50" charset="-128"/>
                          <a:ea typeface="Meiryo UI" panose="020B0604030504040204" pitchFamily="50" charset="-128"/>
                        </a:rPr>
                        <a:t>】</a:t>
                      </a:r>
                      <a:r>
                        <a:rPr lang="ja-JP" altLang="en-US" sz="900" b="1" u="sng" baseline="0" dirty="0">
                          <a:latin typeface="Meiryo UI" panose="020B0604030504040204" pitchFamily="50" charset="-128"/>
                          <a:ea typeface="Meiryo UI" panose="020B0604030504040204" pitchFamily="50" charset="-128"/>
                        </a:rPr>
                        <a:t>の場合</a:t>
                      </a:r>
                      <a:r>
                        <a:rPr lang="en-US" altLang="ja-JP" sz="900" b="1" u="sng" baseline="0" dirty="0">
                          <a:latin typeface="Meiryo UI" panose="020B0604030504040204" pitchFamily="50" charset="-128"/>
                          <a:ea typeface="Meiryo UI" panose="020B0604030504040204" pitchFamily="50" charset="-128"/>
                        </a:rPr>
                        <a:t>…</a:t>
                      </a:r>
                      <a:r>
                        <a:rPr lang="ja-JP" altLang="en-US" sz="900" b="1" u="sng" baseline="0" dirty="0">
                          <a:latin typeface="Meiryo UI" panose="020B0604030504040204" pitchFamily="50" charset="-128"/>
                          <a:ea typeface="Meiryo UI" panose="020B0604030504040204" pitchFamily="50" charset="-128"/>
                        </a:rPr>
                        <a:t>下記の書類のいずれかをご提出ください。</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1000"/>
                        </a:lnSpc>
                        <a:spcBef>
                          <a:spcPts val="30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給与所得者</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勤務先作成の家計急変発生後３ヶ月分の給与見込証明書、又は、家計急変発生後３ヶ月分の給与明細書の　　　　　　　</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1000"/>
                        </a:lnSpc>
                        <a:spcBef>
                          <a:spcPts val="30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写し</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1000"/>
                        </a:lnSpc>
                        <a:spcBef>
                          <a:spcPts val="30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自営業・個人事業主</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家計急変発生後３ヶ月分の税理士または会計士の証明を受けた収入見込証明書等（</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1000"/>
                        </a:lnSpc>
                        <a:spcBef>
                          <a:spcPts val="30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税理士または会計士の証明がないものは提出不可です。</a:t>
                      </a:r>
                      <a:endParaRPr kumimoji="1" lang="en-US" altLang="ja-JP" sz="9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2528882976"/>
                  </a:ext>
                </a:extLst>
              </a:tr>
              <a:tr h="430490">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lang="ja-JP" altLang="en-US" sz="1400" b="1" dirty="0">
                          <a:latin typeface="Meiryo UI" panose="020B0604030504040204" pitchFamily="50" charset="-128"/>
                          <a:ea typeface="Meiryo UI" panose="020B0604030504040204" pitchFamily="50" charset="-128"/>
                        </a:rPr>
                        <a:t>（５）　生徒本人の健康保険証の写し</a:t>
                      </a:r>
                      <a:endParaRPr lang="en-US" altLang="ja-JP" sz="1400" b="1" dirty="0">
                        <a:latin typeface="Meiryo UI" panose="020B0604030504040204" pitchFamily="50" charset="-128"/>
                        <a:ea typeface="Meiryo UI" panose="020B0604030504040204" pitchFamily="50" charset="-128"/>
                      </a:endParaRPr>
                    </a:p>
                    <a:p>
                      <a:pPr marL="0" marR="0" lvl="0" indent="0" algn="l" defTabSz="946404" rtl="0" eaLnBrk="1" fontAlgn="auto" latinLnBrk="0" hangingPunct="1">
                        <a:lnSpc>
                          <a:spcPts val="1000"/>
                        </a:lnSpc>
                        <a:spcBef>
                          <a:spcPts val="0"/>
                        </a:spcBef>
                        <a:spcAft>
                          <a:spcPts val="0"/>
                        </a:spcAft>
                        <a:buClrTx/>
                        <a:buSzTx/>
                        <a:buFontTx/>
                        <a:buNone/>
                        <a:tabLst/>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基準日時点で有効なもの</a:t>
                      </a:r>
                      <a:endParaRPr lang="en-US" altLang="ja-JP"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43792807"/>
                  </a:ext>
                </a:extLst>
              </a:tr>
              <a:tr h="683718">
                <a:tc>
                  <a:txBody>
                    <a:bodyPr/>
                    <a:lstStyle/>
                    <a:p>
                      <a:pPr algn="ct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50000"/>
                      </a:schemeClr>
                    </a:solidFill>
                  </a:tcP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lang="ja-JP" altLang="en-US" sz="1400" b="1" dirty="0">
                          <a:latin typeface="Meiryo UI" panose="020B0604030504040204" pitchFamily="50" charset="-128"/>
                          <a:ea typeface="Meiryo UI" panose="020B0604030504040204" pitchFamily="50" charset="-128"/>
                        </a:rPr>
                        <a:t>（６）　兄弟姉妹の健康保険証の写し　</a:t>
                      </a:r>
                      <a:r>
                        <a:rPr lang="en-US" altLang="ja-JP" sz="900" b="0" dirty="0">
                          <a:latin typeface="Meiryo UI" panose="020B0604030504040204" pitchFamily="50" charset="-128"/>
                          <a:ea typeface="Meiryo UI" panose="020B0604030504040204" pitchFamily="50" charset="-128"/>
                        </a:rPr>
                        <a:t>※</a:t>
                      </a:r>
                      <a:r>
                        <a:rPr lang="ja-JP" altLang="en-US" sz="900" b="0" dirty="0">
                          <a:latin typeface="Meiryo UI" panose="020B0604030504040204" pitchFamily="50" charset="-128"/>
                          <a:ea typeface="Meiryo UI" panose="020B0604030504040204" pitchFamily="50" charset="-128"/>
                        </a:rPr>
                        <a:t>下記のいずれかに該当する場合に提出してください。</a:t>
                      </a:r>
                      <a:endParaRPr lang="en-US" altLang="ja-JP" sz="1200" b="0"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●高等学校等（全日制・定時制・通信制・専攻科）に在学する兄・姉がいる場合</a:t>
                      </a:r>
                      <a:endParaRPr lang="en-US" altLang="ja-JP" sz="900"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15</a:t>
                      </a:r>
                      <a:r>
                        <a:rPr lang="ja-JP" altLang="en-US" sz="900" dirty="0">
                          <a:latin typeface="Meiryo UI" panose="020B0604030504040204" pitchFamily="50" charset="-128"/>
                          <a:ea typeface="Meiryo UI" panose="020B0604030504040204" pitchFamily="50" charset="-128"/>
                        </a:rPr>
                        <a:t>歳以上</a:t>
                      </a:r>
                      <a:r>
                        <a:rPr lang="en-US" altLang="ja-JP" sz="900" dirty="0">
                          <a:latin typeface="Meiryo UI" panose="020B0604030504040204" pitchFamily="50" charset="-128"/>
                          <a:ea typeface="Meiryo UI" panose="020B0604030504040204" pitchFamily="50" charset="-128"/>
                        </a:rPr>
                        <a:t>23</a:t>
                      </a:r>
                      <a:r>
                        <a:rPr lang="ja-JP" altLang="en-US" sz="900" dirty="0">
                          <a:latin typeface="Meiryo UI" panose="020B0604030504040204" pitchFamily="50" charset="-128"/>
                          <a:ea typeface="Meiryo UI" panose="020B0604030504040204" pitchFamily="50" charset="-128"/>
                        </a:rPr>
                        <a:t>歳未満で、中学校や高等学校等（全日制・定時制）に在学していない兄弟姉妹がいる場合</a:t>
                      </a:r>
                      <a:endParaRPr lang="en-US" altLang="ja-JP" sz="900" dirty="0">
                        <a:latin typeface="Meiryo UI" panose="020B0604030504040204" pitchFamily="50" charset="-128"/>
                        <a:ea typeface="Meiryo UI" panose="020B0604030504040204" pitchFamily="50" charset="-128"/>
                      </a:endParaRPr>
                    </a:p>
                    <a:p>
                      <a:pPr>
                        <a:lnSpc>
                          <a:spcPts val="1000"/>
                        </a:lnSpc>
                      </a:pPr>
                      <a:r>
                        <a:rPr lang="en-US" altLang="ja-JP" sz="900" u="sng"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生徒本人が通信制の高等学校に通う場合や弟・妹が中学生以下の場合は提出不要です。</a:t>
                      </a:r>
                      <a:endParaRPr kumimoji="1" lang="ja-JP" altLang="en-US" sz="900" u="sng"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50129842"/>
                  </a:ext>
                </a:extLst>
              </a:tr>
              <a:tr h="648266">
                <a:tc>
                  <a:txBody>
                    <a:bodyPr/>
                    <a:lstStyle/>
                    <a:p>
                      <a:pPr algn="ct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50000"/>
                      </a:schemeClr>
                    </a:solidFill>
                  </a:tcP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nSpc>
                          <a:spcPts val="1440"/>
                        </a:lnSpc>
                        <a:spcBef>
                          <a:spcPts val="300"/>
                        </a:spcBef>
                      </a:pPr>
                      <a:r>
                        <a:rPr lang="ja-JP" altLang="en-US" sz="1400" b="1" dirty="0">
                          <a:latin typeface="Meiryo UI" panose="020B0604030504040204" pitchFamily="50" charset="-128"/>
                          <a:ea typeface="Meiryo UI" panose="020B0604030504040204" pitchFamily="50" charset="-128"/>
                        </a:rPr>
                        <a:t>（７）　兄弟姉妹の高等学校の在学証明書</a:t>
                      </a:r>
                      <a:r>
                        <a:rPr lang="ja-JP" altLang="en-US" sz="2400" b="1" dirty="0">
                          <a:latin typeface="Meiryo UI" panose="020B0604030504040204" pitchFamily="50" charset="-128"/>
                          <a:ea typeface="Meiryo UI" panose="020B0604030504040204" pitchFamily="50" charset="-128"/>
                        </a:rPr>
                        <a:t>　</a:t>
                      </a:r>
                      <a:r>
                        <a:rPr lang="en-US" altLang="ja-JP" sz="900" b="0" dirty="0">
                          <a:latin typeface="Meiryo UI" panose="020B0604030504040204" pitchFamily="50" charset="-128"/>
                          <a:ea typeface="Meiryo UI" panose="020B0604030504040204" pitchFamily="50" charset="-128"/>
                        </a:rPr>
                        <a:t>※</a:t>
                      </a:r>
                      <a:r>
                        <a:rPr lang="ja-JP" altLang="en-US" sz="900" b="0" dirty="0">
                          <a:latin typeface="Meiryo UI" panose="020B0604030504040204" pitchFamily="50" charset="-128"/>
                          <a:ea typeface="Meiryo UI" panose="020B0604030504040204" pitchFamily="50" charset="-128"/>
                        </a:rPr>
                        <a:t>下記のいずれかに該当する場合に提出してください。</a:t>
                      </a:r>
                      <a:endParaRPr lang="en-US" altLang="ja-JP" sz="1400" b="1"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●高等学校等（全日制・定時制・通信制・専攻科）に在学する兄・姉が</a:t>
                      </a:r>
                      <a:r>
                        <a:rPr lang="en-US" altLang="ja-JP" sz="900" dirty="0">
                          <a:latin typeface="Meiryo UI" panose="020B0604030504040204" pitchFamily="50" charset="-128"/>
                          <a:ea typeface="Meiryo UI" panose="020B0604030504040204" pitchFamily="50" charset="-128"/>
                        </a:rPr>
                        <a:t>23</a:t>
                      </a:r>
                      <a:r>
                        <a:rPr lang="ja-JP" altLang="en-US" sz="900" dirty="0">
                          <a:latin typeface="Meiryo UI" panose="020B0604030504040204" pitchFamily="50" charset="-128"/>
                          <a:ea typeface="Meiryo UI" panose="020B0604030504040204" pitchFamily="50" charset="-128"/>
                        </a:rPr>
                        <a:t>歳以上の場合</a:t>
                      </a:r>
                      <a:endParaRPr lang="en-US" altLang="ja-JP" sz="900"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15</a:t>
                      </a:r>
                      <a:r>
                        <a:rPr lang="ja-JP" altLang="en-US" sz="900" dirty="0">
                          <a:latin typeface="Meiryo UI" panose="020B0604030504040204" pitchFamily="50" charset="-128"/>
                          <a:ea typeface="Meiryo UI" panose="020B0604030504040204" pitchFamily="50" charset="-128"/>
                        </a:rPr>
                        <a:t>歳以上</a:t>
                      </a:r>
                      <a:r>
                        <a:rPr lang="en-US" altLang="ja-JP" sz="900" dirty="0">
                          <a:latin typeface="Meiryo UI" panose="020B0604030504040204" pitchFamily="50" charset="-128"/>
                          <a:ea typeface="Meiryo UI" panose="020B0604030504040204" pitchFamily="50" charset="-128"/>
                        </a:rPr>
                        <a:t>23</a:t>
                      </a:r>
                      <a:r>
                        <a:rPr lang="ja-JP" altLang="en-US" sz="900" dirty="0">
                          <a:latin typeface="Meiryo UI" panose="020B0604030504040204" pitchFamily="50" charset="-128"/>
                          <a:ea typeface="Meiryo UI" panose="020B0604030504040204" pitchFamily="50" charset="-128"/>
                        </a:rPr>
                        <a:t>歳未満で、高等学校（通信制）に在学する弟・妹がいる場合</a:t>
                      </a:r>
                      <a:endParaRPr lang="en-US" altLang="ja-JP" sz="900" dirty="0">
                        <a:latin typeface="Meiryo UI" panose="020B0604030504040204" pitchFamily="50" charset="-128"/>
                        <a:ea typeface="Meiryo UI" panose="020B0604030504040204" pitchFamily="50" charset="-128"/>
                      </a:endParaRPr>
                    </a:p>
                    <a:p>
                      <a:pPr>
                        <a:lnSpc>
                          <a:spcPts val="1000"/>
                        </a:lnSpc>
                      </a:pPr>
                      <a:r>
                        <a:rPr lang="en-US" altLang="ja-JP" sz="900"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生徒本人が通信制の高等学校に通う場合は提出不要です。</a:t>
                      </a:r>
                      <a:endParaRPr lang="en-US" altLang="ja-JP"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48004598"/>
                  </a:ext>
                </a:extLst>
              </a:tr>
              <a:tr h="775324">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46404" rtl="0" eaLnBrk="1" fontAlgn="auto" latinLnBrk="0" hangingPunct="1">
                        <a:lnSpc>
                          <a:spcPts val="1440"/>
                        </a:lnSpc>
                        <a:spcBef>
                          <a:spcPts val="30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（８）　保護者等の扶養親族の人数等を確認するための書類</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700"/>
                        </a:lnSpc>
                        <a:spcBef>
                          <a:spcPts val="30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扶養親族の人数が記載された課税証明書、扶養親族全員分の健康保険証の写し</a:t>
                      </a:r>
                    </a:p>
                    <a:p>
                      <a:pPr marL="0" marR="0" lvl="0" indent="0" algn="l" defTabSz="946404" rtl="0" eaLnBrk="1" fontAlgn="auto" latinLnBrk="0" hangingPunct="1">
                        <a:lnSpc>
                          <a:spcPts val="700"/>
                        </a:lnSpc>
                        <a:spcBef>
                          <a:spcPts val="30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（３）にて扶養親族の人数が記載された課税証明書等の提出がある場合は、別途ご準備いただく必要はありません。</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700"/>
                        </a:lnSpc>
                        <a:spcBef>
                          <a:spcPts val="30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令和５年中に扶養親族の人数に変更があった場合（扶養親族の人数が変更した場合、新生児が誕生した場合等）は、</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46404" rtl="0" eaLnBrk="1" fontAlgn="auto" latinLnBrk="0" hangingPunct="1">
                        <a:lnSpc>
                          <a:spcPts val="700"/>
                        </a:lnSpc>
                        <a:spcBef>
                          <a:spcPts val="30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扶養親族全員分の健康保険証の写しを提出してください。</a:t>
                      </a:r>
                    </a:p>
                  </a:txBody>
                  <a:tcPr/>
                </a:tc>
                <a:extLst>
                  <a:ext uri="{0D108BD9-81ED-4DB2-BD59-A6C34878D82A}">
                    <a16:rowId xmlns:a16="http://schemas.microsoft.com/office/drawing/2014/main" val="231588319"/>
                  </a:ext>
                </a:extLst>
              </a:tr>
              <a:tr h="64826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nSpc>
                          <a:spcPts val="1440"/>
                        </a:lnSpc>
                        <a:spcBef>
                          <a:spcPts val="300"/>
                        </a:spcBef>
                      </a:pPr>
                      <a:r>
                        <a:rPr lang="ja-JP" altLang="en-US" sz="1400" b="1" dirty="0">
                          <a:latin typeface="Meiryo UI" panose="020B0604030504040204" pitchFamily="50" charset="-128"/>
                          <a:ea typeface="Meiryo UI" panose="020B0604030504040204" pitchFamily="50" charset="-128"/>
                        </a:rPr>
                        <a:t>（９）　住民票</a:t>
                      </a:r>
                      <a:r>
                        <a:rPr lang="ja-JP" altLang="en-US" sz="1050" b="1"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下記のいずれかに該当する場合に提出してください。</a:t>
                      </a:r>
                      <a:endParaRPr lang="en-US" altLang="ja-JP" sz="900"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●住民税の課税額等を証明する書類の発行者が大阪府以外の市町村である場合</a:t>
                      </a:r>
                      <a:endParaRPr lang="en-US" altLang="ja-JP" sz="900"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●申請日時点で大阪府内に在住しているが、令和５年１月１日時点では他府県に住所を有していた場合</a:t>
                      </a:r>
                      <a:endParaRPr lang="en-US" altLang="ja-JP" sz="900" dirty="0">
                        <a:latin typeface="Meiryo UI" panose="020B0604030504040204" pitchFamily="50" charset="-128"/>
                        <a:ea typeface="Meiryo UI" panose="020B0604030504040204" pitchFamily="50" charset="-128"/>
                      </a:endParaRPr>
                    </a:p>
                    <a:p>
                      <a:pPr>
                        <a:lnSpc>
                          <a:spcPts val="1000"/>
                        </a:lnSpc>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区分２のみ</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生徒本人・兄弟姉妹の健康保険証が国民健康保険で、世帯主氏名が保護者等と異なる場合</a:t>
                      </a:r>
                      <a:endParaRPr lang="en-US" altLang="ja-JP" sz="9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29326301"/>
                  </a:ext>
                </a:extLst>
              </a:tr>
            </a:tbl>
          </a:graphicData>
        </a:graphic>
      </p:graphicFrame>
      <p:sp>
        <p:nvSpPr>
          <p:cNvPr id="10" name="テキスト ボックス 9"/>
          <p:cNvSpPr txBox="1"/>
          <p:nvPr/>
        </p:nvSpPr>
        <p:spPr>
          <a:xfrm>
            <a:off x="335424" y="328732"/>
            <a:ext cx="6146203" cy="423193"/>
          </a:xfrm>
          <a:prstGeom prst="rect">
            <a:avLst/>
          </a:prstGeom>
          <a:noFill/>
          <a:ln>
            <a:no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支給を受けようとする保護者等は、下記の書類を学校の定める期日までに提出してください。</a:t>
            </a:r>
            <a:endParaRPr kumimoji="1" lang="en-US" altLang="ja-JP" sz="1050" dirty="0">
              <a:latin typeface="Meiryo UI" panose="020B0604030504040204" pitchFamily="50" charset="-128"/>
              <a:ea typeface="Meiryo UI" panose="020B0604030504040204" pitchFamily="50" charset="-128"/>
            </a:endParaRPr>
          </a:p>
          <a:p>
            <a:r>
              <a:rPr lang="ja-JP" altLang="en-US" sz="1100" u="sng" dirty="0">
                <a:latin typeface="Meiryo UI" panose="020B0604030504040204" pitchFamily="50" charset="-128"/>
                <a:ea typeface="Meiryo UI" panose="020B0604030504040204" pitchFamily="50" charset="-128"/>
              </a:rPr>
              <a:t>下記の区分については、２ページの</a:t>
            </a:r>
            <a:r>
              <a:rPr lang="en-US" altLang="ja-JP" sz="1100" b="1" u="sng" dirty="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rPr>
              <a:t>給付金額</a:t>
            </a:r>
            <a:r>
              <a:rPr lang="en-US" altLang="ja-JP" sz="1100" b="1" u="sng"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をご参照ください。</a:t>
            </a:r>
            <a:endParaRPr kumimoji="1" lang="ja-JP" altLang="en-US" sz="1100"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587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67907" y="6311875"/>
            <a:ext cx="6659936" cy="366963"/>
            <a:chOff x="338935" y="1064878"/>
            <a:chExt cx="6660000" cy="353360"/>
          </a:xfrm>
        </p:grpSpPr>
        <p:sp>
          <p:nvSpPr>
            <p:cNvPr id="5" name="Line 6"/>
            <p:cNvSpPr>
              <a:spLocks noChangeShapeType="1"/>
            </p:cNvSpPr>
            <p:nvPr/>
          </p:nvSpPr>
          <p:spPr bwMode="auto">
            <a:xfrm>
              <a:off x="338935" y="1353648"/>
              <a:ext cx="6660000" cy="0"/>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6" name="AutoShape 7"/>
            <p:cNvSpPr>
              <a:spLocks noChangeArrowheads="1"/>
            </p:cNvSpPr>
            <p:nvPr/>
          </p:nvSpPr>
          <p:spPr bwMode="auto">
            <a:xfrm>
              <a:off x="339174" y="1064878"/>
              <a:ext cx="1170806" cy="353360"/>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申請先</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sp>
        <p:nvSpPr>
          <p:cNvPr id="7" name="テキスト ボックス 6"/>
          <p:cNvSpPr txBox="1"/>
          <p:nvPr/>
        </p:nvSpPr>
        <p:spPr>
          <a:xfrm>
            <a:off x="352675" y="6690522"/>
            <a:ext cx="6312669" cy="338554"/>
          </a:xfrm>
          <a:prstGeom prst="rect">
            <a:avLst/>
          </a:prstGeom>
          <a:noFill/>
        </p:spPr>
        <p:txBody>
          <a:bodyPr wrap="square" rtlCol="0">
            <a:spAutoFit/>
          </a:bodyPr>
          <a:lstStyle>
            <a:defPPr>
              <a:defRPr lang="ja-JP"/>
            </a:defPPr>
            <a:lvl1pPr>
              <a:defRPr sz="1050">
                <a:latin typeface="+mj-ea"/>
                <a:ea typeface="+mj-ea"/>
              </a:defRPr>
            </a:lvl1pPr>
          </a:lstStyle>
          <a:p>
            <a:r>
              <a:rPr lang="ja-JP" altLang="en-US" sz="1600" b="1" dirty="0">
                <a:uFill>
                  <a:solidFill>
                    <a:schemeClr val="tx1"/>
                  </a:solidFill>
                </a:uFill>
                <a:latin typeface="Meiryo UI" panose="020B0604030504040204" pitchFamily="50" charset="-128"/>
                <a:ea typeface="Meiryo UI" panose="020B0604030504040204" pitchFamily="50" charset="-128"/>
              </a:rPr>
              <a:t>在学する高等学校等</a:t>
            </a:r>
            <a:endParaRPr lang="en-US" altLang="ja-JP" sz="1600" b="1" dirty="0">
              <a:uFill>
                <a:solidFill>
                  <a:schemeClr val="tx1"/>
                </a:solidFill>
              </a:uFill>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296953" y="7045221"/>
            <a:ext cx="6630953" cy="390721"/>
            <a:chOff x="351585" y="1021050"/>
            <a:chExt cx="6534626" cy="376238"/>
          </a:xfrm>
        </p:grpSpPr>
        <p:sp>
          <p:nvSpPr>
            <p:cNvPr id="9" name="Line 6"/>
            <p:cNvSpPr>
              <a:spLocks noChangeShapeType="1"/>
            </p:cNvSpPr>
            <p:nvPr/>
          </p:nvSpPr>
          <p:spPr bwMode="auto">
            <a:xfrm>
              <a:off x="351788" y="1334866"/>
              <a:ext cx="6534423" cy="1273"/>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10" name="AutoShape 7"/>
            <p:cNvSpPr>
              <a:spLocks noChangeArrowheads="1"/>
            </p:cNvSpPr>
            <p:nvPr/>
          </p:nvSpPr>
          <p:spPr bwMode="auto">
            <a:xfrm>
              <a:off x="351585" y="1021050"/>
              <a:ext cx="1149000" cy="376238"/>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申請期限</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sp>
        <p:nvSpPr>
          <p:cNvPr id="11" name="テキスト ボックス 10"/>
          <p:cNvSpPr txBox="1"/>
          <p:nvPr/>
        </p:nvSpPr>
        <p:spPr>
          <a:xfrm>
            <a:off x="296953" y="7489196"/>
            <a:ext cx="1960495" cy="338554"/>
          </a:xfrm>
          <a:prstGeom prst="rect">
            <a:avLst/>
          </a:prstGeom>
          <a:noFill/>
          <a:ln>
            <a:solidFill>
              <a:schemeClr val="tx1"/>
            </a:solidFill>
          </a:ln>
        </p:spPr>
        <p:txBody>
          <a:bodyPr wrap="square" rtlCol="0">
            <a:spAutoFit/>
          </a:bodyPr>
          <a:lstStyle>
            <a:defPPr>
              <a:defRPr lang="ja-JP"/>
            </a:defPPr>
            <a:lvl1pPr>
              <a:defRPr sz="1050">
                <a:latin typeface="+mj-ea"/>
                <a:ea typeface="+mj-ea"/>
              </a:defRPr>
            </a:lvl1pPr>
          </a:lstStyle>
          <a:p>
            <a:pPr algn="ctr"/>
            <a:r>
              <a:rPr lang="ja-JP" altLang="en-US" sz="1600" b="1" dirty="0">
                <a:uFill>
                  <a:solidFill>
                    <a:schemeClr val="tx1"/>
                  </a:solidFill>
                </a:uFill>
                <a:latin typeface="Meiryo UI" panose="020B0604030504040204" pitchFamily="50" charset="-128"/>
                <a:ea typeface="Meiryo UI" panose="020B0604030504040204" pitchFamily="50" charset="-128"/>
              </a:rPr>
              <a:t>学校が定める期限</a:t>
            </a:r>
            <a:endParaRPr lang="en-US" altLang="ja-JP" sz="1600" b="1" dirty="0">
              <a:uFill>
                <a:solidFill>
                  <a:schemeClr val="tx1"/>
                </a:solidFill>
              </a:u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267906" y="7950390"/>
            <a:ext cx="6661348" cy="390721"/>
            <a:chOff x="288659" y="1021050"/>
            <a:chExt cx="6661348" cy="376238"/>
          </a:xfrm>
        </p:grpSpPr>
        <p:sp>
          <p:nvSpPr>
            <p:cNvPr id="13" name="Line 6"/>
            <p:cNvSpPr>
              <a:spLocks noChangeShapeType="1"/>
            </p:cNvSpPr>
            <p:nvPr/>
          </p:nvSpPr>
          <p:spPr bwMode="auto">
            <a:xfrm>
              <a:off x="290007" y="1333164"/>
              <a:ext cx="6660000" cy="1273"/>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latin typeface="+mn-ea"/>
              </a:endParaRPr>
            </a:p>
          </p:txBody>
        </p:sp>
        <p:sp>
          <p:nvSpPr>
            <p:cNvPr id="14" name="AutoShape 7"/>
            <p:cNvSpPr>
              <a:spLocks noChangeArrowheads="1"/>
            </p:cNvSpPr>
            <p:nvPr/>
          </p:nvSpPr>
          <p:spPr bwMode="auto">
            <a:xfrm>
              <a:off x="288659" y="1021050"/>
              <a:ext cx="2549561" cy="376238"/>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制度に関する問合せ先</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sp>
        <p:nvSpPr>
          <p:cNvPr id="15" name="Text Box 4"/>
          <p:cNvSpPr txBox="1">
            <a:spLocks noChangeArrowheads="1"/>
          </p:cNvSpPr>
          <p:nvPr/>
        </p:nvSpPr>
        <p:spPr bwMode="auto">
          <a:xfrm>
            <a:off x="296953" y="8370750"/>
            <a:ext cx="6408712" cy="1351099"/>
          </a:xfrm>
          <a:prstGeom prst="rect">
            <a:avLst/>
          </a:prstGeom>
          <a:noFill/>
          <a:ln>
            <a:noFill/>
          </a:ln>
        </p:spPr>
        <p:txBody>
          <a:bodyPr vert="horz" wrap="square" lIns="74295" tIns="8890" rIns="74295" bIns="8890" numCol="1" anchor="t" anchorCtr="0" compatLnSpc="1">
            <a:prstTxWarp prst="textNoShape">
              <a:avLst/>
            </a:prstTxWarp>
          </a:bodyPr>
          <a:lstStyle/>
          <a:p>
            <a:pPr fontAlgn="base">
              <a:spcBef>
                <a:spcPct val="0"/>
              </a:spcBef>
              <a:spcAft>
                <a:spcPct val="0"/>
              </a:spcAft>
            </a:pPr>
            <a:r>
              <a:rPr lang="ja-JP" altLang="en-US" sz="1000" dirty="0">
                <a:latin typeface="Meiryo UI" panose="020B0604030504040204" pitchFamily="50" charset="-128"/>
                <a:ea typeface="Meiryo UI" panose="020B0604030504040204" pitchFamily="50" charset="-128"/>
                <a:cs typeface="ＭＳ Ｐゴシック" pitchFamily="50" charset="-128"/>
              </a:rPr>
              <a:t>●教育庁 私学課　 奨学のための給付金担当</a:t>
            </a:r>
            <a:endParaRPr lang="en-US" altLang="ja-JP" sz="1000" dirty="0">
              <a:latin typeface="Meiryo UI" panose="020B0604030504040204" pitchFamily="50" charset="-128"/>
              <a:ea typeface="Meiryo UI" panose="020B0604030504040204" pitchFamily="50" charset="-128"/>
              <a:cs typeface="ＭＳ Ｐゴシック" pitchFamily="50" charset="-128"/>
            </a:endParaRPr>
          </a:p>
          <a:p>
            <a:pPr fontAlgn="base">
              <a:spcBef>
                <a:spcPct val="0"/>
              </a:spcBef>
              <a:spcAft>
                <a:spcPct val="0"/>
              </a:spcAft>
            </a:pPr>
            <a:r>
              <a:rPr lang="ja-JP" altLang="en-US" sz="1000" dirty="0">
                <a:latin typeface="Meiryo UI" panose="020B0604030504040204" pitchFamily="50" charset="-128"/>
                <a:ea typeface="Meiryo UI" panose="020B0604030504040204" pitchFamily="50" charset="-128"/>
                <a:cs typeface="ＭＳ Ｐゴシック" pitchFamily="50" charset="-128"/>
              </a:rPr>
              <a:t>　電話</a:t>
            </a:r>
            <a:r>
              <a:rPr lang="zh-TW" altLang="en-US" sz="1000" dirty="0">
                <a:latin typeface="Meiryo UI" panose="020B0604030504040204" pitchFamily="50" charset="-128"/>
                <a:ea typeface="Meiryo UI" panose="020B0604030504040204" pitchFamily="50" charset="-128"/>
                <a:cs typeface="ＭＳ Ｐゴシック" pitchFamily="50" charset="-128"/>
              </a:rPr>
              <a:t>：</a:t>
            </a:r>
            <a:r>
              <a:rPr lang="en-US" altLang="ja-JP" sz="1000" dirty="0">
                <a:latin typeface="Meiryo UI" panose="020B0604030504040204" pitchFamily="50" charset="-128"/>
                <a:ea typeface="Meiryo UI" panose="020B0604030504040204" pitchFamily="50" charset="-128"/>
                <a:cs typeface="ＭＳ Ｐゴシック" pitchFamily="50" charset="-128"/>
              </a:rPr>
              <a:t>06</a:t>
            </a:r>
            <a:r>
              <a:rPr lang="ja-JP" altLang="en-US" sz="1000" dirty="0">
                <a:latin typeface="Meiryo UI" panose="020B0604030504040204" pitchFamily="50" charset="-128"/>
                <a:ea typeface="Meiryo UI" panose="020B0604030504040204" pitchFamily="50" charset="-128"/>
                <a:cs typeface="ＭＳ Ｐゴシック" pitchFamily="50" charset="-128"/>
              </a:rPr>
              <a:t>－</a:t>
            </a:r>
            <a:r>
              <a:rPr lang="en-US" altLang="ja-JP" sz="1000" dirty="0">
                <a:latin typeface="Meiryo UI" panose="020B0604030504040204" pitchFamily="50" charset="-128"/>
                <a:ea typeface="Meiryo UI" panose="020B0604030504040204" pitchFamily="50" charset="-128"/>
                <a:cs typeface="ＭＳ Ｐゴシック" pitchFamily="50" charset="-128"/>
              </a:rPr>
              <a:t>6941</a:t>
            </a:r>
            <a:r>
              <a:rPr lang="ja-JP" altLang="en-US" sz="1000" dirty="0">
                <a:latin typeface="Meiryo UI" panose="020B0604030504040204" pitchFamily="50" charset="-128"/>
                <a:ea typeface="Meiryo UI" panose="020B0604030504040204" pitchFamily="50" charset="-128"/>
                <a:cs typeface="ＭＳ Ｐゴシック" pitchFamily="50" charset="-128"/>
              </a:rPr>
              <a:t>－</a:t>
            </a:r>
            <a:r>
              <a:rPr lang="en-US" altLang="ja-JP" sz="1000" dirty="0">
                <a:latin typeface="Meiryo UI" panose="020B0604030504040204" pitchFamily="50" charset="-128"/>
                <a:ea typeface="Meiryo UI" panose="020B0604030504040204" pitchFamily="50" charset="-128"/>
                <a:cs typeface="ＭＳ Ｐゴシック" pitchFamily="50" charset="-128"/>
              </a:rPr>
              <a:t>0351</a:t>
            </a:r>
            <a:r>
              <a:rPr lang="ja-JP" altLang="en-US" sz="1000" dirty="0">
                <a:latin typeface="Meiryo UI" panose="020B0604030504040204" pitchFamily="50" charset="-128"/>
                <a:ea typeface="Meiryo UI" panose="020B0604030504040204" pitchFamily="50" charset="-128"/>
                <a:cs typeface="ＭＳ Ｐゴシック" pitchFamily="50" charset="-128"/>
              </a:rPr>
              <a:t>（代）　ＦＡＸ</a:t>
            </a:r>
            <a:r>
              <a:rPr lang="zh-TW" altLang="en-US" sz="1000" dirty="0">
                <a:latin typeface="Meiryo UI" panose="020B0604030504040204" pitchFamily="50" charset="-128"/>
                <a:ea typeface="Meiryo UI" panose="020B0604030504040204" pitchFamily="50" charset="-128"/>
                <a:cs typeface="ＭＳ Ｐゴシック" pitchFamily="50" charset="-128"/>
              </a:rPr>
              <a:t>：</a:t>
            </a:r>
            <a:r>
              <a:rPr lang="en-US" altLang="ja-JP" sz="1000" dirty="0">
                <a:latin typeface="Meiryo UI" panose="020B0604030504040204" pitchFamily="50" charset="-128"/>
                <a:ea typeface="Meiryo UI" panose="020B0604030504040204" pitchFamily="50" charset="-128"/>
                <a:cs typeface="ＭＳ Ｐゴシック" pitchFamily="50" charset="-128"/>
              </a:rPr>
              <a:t>06</a:t>
            </a:r>
            <a:r>
              <a:rPr lang="ja-JP" altLang="en-US" sz="1000" dirty="0">
                <a:latin typeface="Meiryo UI" panose="020B0604030504040204" pitchFamily="50" charset="-128"/>
                <a:ea typeface="Meiryo UI" panose="020B0604030504040204" pitchFamily="50" charset="-128"/>
                <a:cs typeface="ＭＳ Ｐゴシック" pitchFamily="50" charset="-128"/>
              </a:rPr>
              <a:t>－</a:t>
            </a:r>
            <a:r>
              <a:rPr lang="en-US" altLang="ja-JP" sz="1000" dirty="0">
                <a:latin typeface="Meiryo UI" panose="020B0604030504040204" pitchFamily="50" charset="-128"/>
                <a:ea typeface="Meiryo UI" panose="020B0604030504040204" pitchFamily="50" charset="-128"/>
                <a:cs typeface="ＭＳ Ｐゴシック" pitchFamily="50" charset="-128"/>
              </a:rPr>
              <a:t>6210</a:t>
            </a:r>
            <a:r>
              <a:rPr lang="ja-JP" altLang="en-US" sz="1000" dirty="0">
                <a:latin typeface="Meiryo UI" panose="020B0604030504040204" pitchFamily="50" charset="-128"/>
                <a:ea typeface="Meiryo UI" panose="020B0604030504040204" pitchFamily="50" charset="-128"/>
                <a:cs typeface="ＭＳ Ｐゴシック" pitchFamily="50" charset="-128"/>
              </a:rPr>
              <a:t>－</a:t>
            </a:r>
            <a:r>
              <a:rPr lang="en-US" altLang="ja-JP" sz="1000" dirty="0">
                <a:latin typeface="Meiryo UI" panose="020B0604030504040204" pitchFamily="50" charset="-128"/>
                <a:ea typeface="Meiryo UI" panose="020B0604030504040204" pitchFamily="50" charset="-128"/>
                <a:cs typeface="ＭＳ Ｐゴシック" pitchFamily="50" charset="-128"/>
              </a:rPr>
              <a:t>9276</a:t>
            </a:r>
          </a:p>
          <a:p>
            <a:pPr fontAlgn="base">
              <a:spcBef>
                <a:spcPct val="0"/>
              </a:spcBef>
              <a:spcAft>
                <a:spcPct val="0"/>
              </a:spcAft>
            </a:pPr>
            <a:r>
              <a:rPr lang="ja-JP" altLang="en-US" sz="1000" dirty="0">
                <a:latin typeface="Meiryo UI" panose="020B0604030504040204" pitchFamily="50" charset="-128"/>
                <a:ea typeface="Meiryo UI" panose="020B0604030504040204" pitchFamily="50" charset="-128"/>
                <a:cs typeface="ＭＳ Ｐゴシック" pitchFamily="50" charset="-128"/>
              </a:rPr>
              <a:t>　 〒</a:t>
            </a:r>
            <a:r>
              <a:rPr lang="en-US" altLang="ja-JP" sz="1000" dirty="0">
                <a:latin typeface="Meiryo UI" panose="020B0604030504040204" pitchFamily="50" charset="-128"/>
                <a:ea typeface="Meiryo UI" panose="020B0604030504040204" pitchFamily="50" charset="-128"/>
                <a:cs typeface="ＭＳ Ｐゴシック" pitchFamily="50" charset="-128"/>
              </a:rPr>
              <a:t>540-8570</a:t>
            </a:r>
            <a:r>
              <a:rPr lang="ja-JP" altLang="en-US" sz="1000" dirty="0">
                <a:latin typeface="Meiryo UI" panose="020B0604030504040204" pitchFamily="50" charset="-128"/>
                <a:ea typeface="Meiryo UI" panose="020B0604030504040204" pitchFamily="50" charset="-128"/>
                <a:cs typeface="ＭＳ Ｐゴシック" pitchFamily="50" charset="-128"/>
              </a:rPr>
              <a:t>　大阪市中央区大手前３－１－４３　 大阪府庁新別館南館９階</a:t>
            </a:r>
            <a:endParaRPr lang="en-US" altLang="ja-JP" sz="1000" dirty="0">
              <a:latin typeface="Meiryo UI" panose="020B0604030504040204" pitchFamily="50" charset="-128"/>
              <a:ea typeface="Meiryo UI" panose="020B0604030504040204" pitchFamily="50" charset="-128"/>
              <a:cs typeface="ＭＳ Ｐゴシック" pitchFamily="50" charset="-128"/>
            </a:endParaRPr>
          </a:p>
          <a:p>
            <a:pPr fontAlgn="base">
              <a:spcBef>
                <a:spcPct val="0"/>
              </a:spcBef>
              <a:spcAft>
                <a:spcPct val="0"/>
              </a:spcAft>
            </a:pPr>
            <a:r>
              <a:rPr lang="en-US" altLang="ja-JP" sz="1000" b="1" u="sng" dirty="0">
                <a:latin typeface="Meiryo UI" panose="020B0604030504040204" pitchFamily="50" charset="-128"/>
                <a:ea typeface="Meiryo UI" panose="020B0604030504040204" pitchFamily="50" charset="-128"/>
                <a:cs typeface="ＭＳ Ｐゴシック" pitchFamily="50" charset="-128"/>
              </a:rPr>
              <a:t>※</a:t>
            </a:r>
            <a:r>
              <a:rPr lang="ja-JP" altLang="en-US" sz="1000" b="1" u="sng" dirty="0">
                <a:latin typeface="Meiryo UI" panose="020B0604030504040204" pitchFamily="50" charset="-128"/>
                <a:ea typeface="Meiryo UI" panose="020B0604030504040204" pitchFamily="50" charset="-128"/>
                <a:cs typeface="ＭＳ Ｐゴシック" pitchFamily="50" charset="-128"/>
              </a:rPr>
              <a:t>お電話の際は、「家計急変世帯向けの奨学のための給付金の件」とお伝えください。</a:t>
            </a:r>
            <a:endParaRPr lang="en-US" altLang="ja-JP" sz="1000" b="1" u="sng" dirty="0">
              <a:latin typeface="Meiryo UI" panose="020B0604030504040204" pitchFamily="50" charset="-128"/>
              <a:ea typeface="Meiryo UI" panose="020B0604030504040204" pitchFamily="50" charset="-128"/>
              <a:cs typeface="ＭＳ Ｐゴシック" pitchFamily="50" charset="-128"/>
            </a:endParaRPr>
          </a:p>
          <a:p>
            <a:pPr fontAlgn="base">
              <a:spcBef>
                <a:spcPct val="0"/>
              </a:spcBef>
              <a:spcAft>
                <a:spcPct val="0"/>
              </a:spcAft>
            </a:pPr>
            <a:r>
              <a:rPr lang="ja-JP" altLang="en-US" sz="1000" dirty="0">
                <a:latin typeface="Meiryo UI" panose="020B0604030504040204" pitchFamily="50" charset="-128"/>
                <a:ea typeface="Meiryo UI" panose="020B0604030504040204" pitchFamily="50" charset="-128"/>
                <a:cs typeface="ＭＳ Ｐゴシック" pitchFamily="50" charset="-128"/>
              </a:rPr>
              <a:t>●大阪府ホームページ「大阪府私立高等学校等奨学のための給付金（家計急変世帯向け）について」</a:t>
            </a:r>
            <a:endParaRPr lang="en-US" altLang="ja-JP" sz="1000" dirty="0">
              <a:latin typeface="Meiryo UI" panose="020B0604030504040204" pitchFamily="50" charset="-128"/>
              <a:ea typeface="Meiryo UI" panose="020B0604030504040204" pitchFamily="50" charset="-128"/>
              <a:cs typeface="ＭＳ Ｐゴシック" pitchFamily="50" charset="-128"/>
            </a:endParaRPr>
          </a:p>
          <a:p>
            <a:pPr fontAlgn="base">
              <a:spcBef>
                <a:spcPct val="0"/>
              </a:spcBef>
              <a:spcAft>
                <a:spcPct val="0"/>
              </a:spcAft>
            </a:pPr>
            <a:r>
              <a:rPr lang="ja-JP" altLang="en-US" sz="1000" dirty="0">
                <a:latin typeface="Meiryo UI" panose="020B0604030504040204" pitchFamily="50" charset="-128"/>
                <a:ea typeface="Meiryo UI" panose="020B0604030504040204" pitchFamily="50" charset="-128"/>
                <a:cs typeface="ＭＳ Ｐゴシック" pitchFamily="50" charset="-128"/>
              </a:rPr>
              <a:t>　 </a:t>
            </a:r>
            <a:r>
              <a:rPr lang="en-US" altLang="ja-JP" sz="1000" dirty="0">
                <a:latin typeface="Meiryo UI" panose="020B0604030504040204" pitchFamily="50" charset="-128"/>
                <a:ea typeface="Meiryo UI" panose="020B0604030504040204" pitchFamily="50" charset="-128"/>
                <a:cs typeface="ＭＳ Ｐゴシック" pitchFamily="50" charset="-128"/>
              </a:rPr>
              <a:t>https://www.pref.osaka.lg.jp/shigaku/shigakumushouka/kyuhen_syuuti.html</a:t>
            </a:r>
          </a:p>
          <a:p>
            <a:pPr fontAlgn="base">
              <a:spcBef>
                <a:spcPct val="0"/>
              </a:spcBef>
              <a:spcAft>
                <a:spcPct val="0"/>
              </a:spcAft>
            </a:pPr>
            <a:r>
              <a:rPr lang="ja-JP" altLang="en-US" sz="1000" dirty="0">
                <a:latin typeface="Meiryo UI" panose="020B0604030504040204" pitchFamily="50" charset="-128"/>
                <a:ea typeface="Meiryo UI" panose="020B0604030504040204" pitchFamily="50" charset="-128"/>
                <a:cs typeface="ＭＳ Ｐゴシック" pitchFamily="50" charset="-128"/>
              </a:rPr>
              <a:t>　　　　　　　　　　　　　　　　　　　　　　　　　　　　　　　　　　　　　　　　　　　　　　　　　</a:t>
            </a:r>
            <a:r>
              <a:rPr lang="ja-JP" altLang="en-US" sz="800" dirty="0">
                <a:latin typeface="Meiryo UI" panose="020B0604030504040204" pitchFamily="50" charset="-128"/>
                <a:ea typeface="Meiryo UI" panose="020B0604030504040204" pitchFamily="50" charset="-128"/>
                <a:cs typeface="ＭＳ Ｐゴシック" pitchFamily="50" charset="-128"/>
              </a:rPr>
              <a:t>携帯、スマートフォンからはこちら→</a:t>
            </a:r>
          </a:p>
        </p:txBody>
      </p:sp>
      <p:sp>
        <p:nvSpPr>
          <p:cNvPr id="16" name="Rectangle 12"/>
          <p:cNvSpPr>
            <a:spLocks noChangeArrowheads="1"/>
          </p:cNvSpPr>
          <p:nvPr/>
        </p:nvSpPr>
        <p:spPr bwMode="auto">
          <a:xfrm>
            <a:off x="3248911" y="9532332"/>
            <a:ext cx="51635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p>
            <a:pPr marL="0" marR="0" lvl="0" indent="190500" defTabSz="914400" rtl="0" eaLnBrk="1" fontAlgn="base" latinLnBrk="0" hangingPunct="1">
              <a:lnSpc>
                <a:spcPct val="100000"/>
              </a:lnSpc>
              <a:spcBef>
                <a:spcPct val="0"/>
              </a:spcBef>
              <a:spcAft>
                <a:spcPct val="0"/>
              </a:spcAft>
              <a:buClrTx/>
              <a:buSzTx/>
              <a:buFontTx/>
              <a:buNone/>
              <a:tabLst>
                <a:tab pos="4011613" algn="l"/>
              </a:tabLst>
            </a:pPr>
            <a:r>
              <a:rPr kumimoji="1" lang="ja-JP" altLang="en-US" sz="900" b="0" i="0" u="none" strike="noStrike" cap="none" normalizeH="0" baseline="0" dirty="0">
                <a:ln>
                  <a:noFill/>
                </a:ln>
                <a:solidFill>
                  <a:schemeClr val="tx1"/>
                </a:solidFill>
                <a:effectLst/>
                <a:latin typeface="+mn-ea"/>
                <a:cs typeface="ＭＳ Ｐゴシック" pitchFamily="50" charset="-128"/>
              </a:rPr>
              <a:t>－４－</a:t>
            </a:r>
            <a:endParaRPr kumimoji="1" lang="ja-JP" sz="900" b="0" i="0" u="none" strike="noStrike" cap="none" normalizeH="0" baseline="0" dirty="0">
              <a:ln>
                <a:noFill/>
              </a:ln>
              <a:solidFill>
                <a:schemeClr val="tx1"/>
              </a:solidFill>
              <a:effectLst/>
              <a:latin typeface="+mn-ea"/>
              <a:cs typeface="ＭＳ Ｐゴシック" pitchFamily="50" charset="-128"/>
            </a:endParaRPr>
          </a:p>
        </p:txBody>
      </p:sp>
      <p:sp>
        <p:nvSpPr>
          <p:cNvPr id="17" name="Line 9"/>
          <p:cNvSpPr>
            <a:spLocks noChangeShapeType="1"/>
          </p:cNvSpPr>
          <p:nvPr/>
        </p:nvSpPr>
        <p:spPr bwMode="auto">
          <a:xfrm>
            <a:off x="267906" y="9501867"/>
            <a:ext cx="6660000" cy="825"/>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9141" y="8428067"/>
            <a:ext cx="1018469" cy="1018469"/>
          </a:xfrm>
          <a:prstGeom prst="rect">
            <a:avLst/>
          </a:prstGeom>
          <a:ln>
            <a:solidFill>
              <a:schemeClr val="tx1"/>
            </a:solidFill>
          </a:ln>
        </p:spPr>
      </p:pic>
      <p:grpSp>
        <p:nvGrpSpPr>
          <p:cNvPr id="18" name="グループ化 17"/>
          <p:cNvGrpSpPr/>
          <p:nvPr/>
        </p:nvGrpSpPr>
        <p:grpSpPr>
          <a:xfrm>
            <a:off x="267907" y="71262"/>
            <a:ext cx="6659936" cy="366963"/>
            <a:chOff x="338935" y="1064878"/>
            <a:chExt cx="6660000" cy="353360"/>
          </a:xfrm>
        </p:grpSpPr>
        <p:sp>
          <p:nvSpPr>
            <p:cNvPr id="19" name="Line 6"/>
            <p:cNvSpPr>
              <a:spLocks noChangeShapeType="1"/>
            </p:cNvSpPr>
            <p:nvPr/>
          </p:nvSpPr>
          <p:spPr bwMode="auto">
            <a:xfrm>
              <a:off x="338935" y="1353648"/>
              <a:ext cx="6660000" cy="0"/>
            </a:xfrm>
            <a:prstGeom prst="line">
              <a:avLst/>
            </a:prstGeom>
            <a:noFill/>
            <a:ln w="133350">
              <a:solidFill>
                <a:srgbClr val="000080"/>
              </a:solidFill>
              <a:round/>
              <a:headEnd/>
              <a:tailEnd/>
            </a:ln>
            <a:extLst>
              <a:ext uri="{909E8E84-426E-40DD-AFC4-6F175D3DCCD1}">
                <a14:hiddenFill xmlns:a14="http://schemas.microsoft.com/office/drawing/2010/main">
                  <a:noFill/>
                </a14:hiddenFill>
              </a:ext>
            </a:extLst>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20" name="AutoShape 7"/>
            <p:cNvSpPr>
              <a:spLocks noChangeArrowheads="1"/>
            </p:cNvSpPr>
            <p:nvPr/>
          </p:nvSpPr>
          <p:spPr bwMode="auto">
            <a:xfrm>
              <a:off x="339173" y="1064878"/>
              <a:ext cx="2549345" cy="353360"/>
            </a:xfrm>
            <a:prstGeom prst="roundRect">
              <a:avLst>
                <a:gd name="adj" fmla="val 16667"/>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800" b="1" dirty="0">
                  <a:solidFill>
                    <a:schemeClr val="bg1"/>
                  </a:solidFill>
                  <a:latin typeface="Meiryo UI" panose="020B0604030504040204" pitchFamily="50" charset="-128"/>
                  <a:ea typeface="Meiryo UI" panose="020B0604030504040204" pitchFamily="50" charset="-128"/>
                  <a:cs typeface="ＭＳ Ｐゴシック" pitchFamily="50" charset="-128"/>
                </a:rPr>
                <a:t>該当確認フローチャート</a:t>
              </a:r>
              <a:endParaRPr kumimoji="1" 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ＭＳ Ｐゴシック" pitchFamily="50" charset="-128"/>
              </a:endParaRPr>
            </a:p>
          </p:txBody>
        </p:sp>
      </p:grpSp>
      <p:sp>
        <p:nvSpPr>
          <p:cNvPr id="3" name="角丸四角形 2"/>
          <p:cNvSpPr/>
          <p:nvPr/>
        </p:nvSpPr>
        <p:spPr>
          <a:xfrm>
            <a:off x="267907" y="596900"/>
            <a:ext cx="6659936" cy="41927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rPr>
              <a:t>生活保護（生業扶助）を受給していますか？</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21" name="角丸四角形 20"/>
          <p:cNvSpPr/>
          <p:nvPr/>
        </p:nvSpPr>
        <p:spPr>
          <a:xfrm>
            <a:off x="1438941" y="1896922"/>
            <a:ext cx="5488902" cy="52131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rPr>
              <a:t>保護者全員の令和５年度の市町村民税及び道府県民税所得割は</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０円（非課税）ですか？</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22" name="角丸四角形 21"/>
          <p:cNvSpPr/>
          <p:nvPr/>
        </p:nvSpPr>
        <p:spPr>
          <a:xfrm>
            <a:off x="2489201" y="3130896"/>
            <a:ext cx="4438642" cy="53699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rPr>
              <a:t>家計の急変により、</a:t>
            </a:r>
            <a:r>
              <a:rPr lang="ja-JP" altLang="en-US" sz="1400" b="1" u="sng" dirty="0">
                <a:solidFill>
                  <a:schemeClr val="tx1"/>
                </a:solidFill>
                <a:latin typeface="Meiryo UI" panose="020B0604030504040204" pitchFamily="50" charset="-128"/>
                <a:ea typeface="Meiryo UI" panose="020B0604030504040204" pitchFamily="50" charset="-128"/>
              </a:rPr>
              <a:t>保護者全員の年収見込</a:t>
            </a:r>
            <a:r>
              <a:rPr lang="ja-JP" altLang="en-US" sz="1400" b="1" dirty="0">
                <a:solidFill>
                  <a:schemeClr val="tx1"/>
                </a:solidFill>
                <a:latin typeface="Meiryo UI" panose="020B0604030504040204" pitchFamily="50" charset="-128"/>
                <a:ea typeface="Meiryo UI" panose="020B0604030504040204" pitchFamily="50" charset="-128"/>
              </a:rPr>
              <a:t>が所得割</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非課税世帯相当（２ページ参照）となりますか？</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23" name="下矢印 22"/>
          <p:cNvSpPr/>
          <p:nvPr/>
        </p:nvSpPr>
        <p:spPr>
          <a:xfrm>
            <a:off x="448121" y="1016176"/>
            <a:ext cx="431800" cy="3477303"/>
          </a:xfrm>
          <a:prstGeom prst="down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endParaRPr>
          </a:p>
        </p:txBody>
      </p:sp>
      <p:sp>
        <p:nvSpPr>
          <p:cNvPr id="24" name="下矢印 23"/>
          <p:cNvSpPr/>
          <p:nvPr/>
        </p:nvSpPr>
        <p:spPr>
          <a:xfrm>
            <a:off x="1765191" y="2423711"/>
            <a:ext cx="431800" cy="2086984"/>
          </a:xfrm>
          <a:prstGeom prst="down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endParaRPr>
          </a:p>
        </p:txBody>
      </p:sp>
      <p:sp>
        <p:nvSpPr>
          <p:cNvPr id="25" name="下矢印 24"/>
          <p:cNvSpPr/>
          <p:nvPr/>
        </p:nvSpPr>
        <p:spPr>
          <a:xfrm>
            <a:off x="3472082" y="3667888"/>
            <a:ext cx="431800" cy="825591"/>
          </a:xfrm>
          <a:prstGeom prst="down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endParaRPr>
          </a:p>
        </p:txBody>
      </p:sp>
      <p:sp>
        <p:nvSpPr>
          <p:cNvPr id="26" name="正方形/長方形 25"/>
          <p:cNvSpPr/>
          <p:nvPr/>
        </p:nvSpPr>
        <p:spPr>
          <a:xfrm>
            <a:off x="310847" y="1132933"/>
            <a:ext cx="706347" cy="3587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はい</a:t>
            </a:r>
          </a:p>
        </p:txBody>
      </p:sp>
      <p:sp>
        <p:nvSpPr>
          <p:cNvPr id="27" name="正方形/長方形 26"/>
          <p:cNvSpPr/>
          <p:nvPr/>
        </p:nvSpPr>
        <p:spPr>
          <a:xfrm>
            <a:off x="1627917" y="2530980"/>
            <a:ext cx="706347" cy="3587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はい</a:t>
            </a:r>
          </a:p>
        </p:txBody>
      </p:sp>
      <p:sp>
        <p:nvSpPr>
          <p:cNvPr id="28" name="正方形/長方形 27"/>
          <p:cNvSpPr/>
          <p:nvPr/>
        </p:nvSpPr>
        <p:spPr>
          <a:xfrm>
            <a:off x="3334808" y="3723472"/>
            <a:ext cx="706347" cy="3587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はい</a:t>
            </a:r>
          </a:p>
        </p:txBody>
      </p:sp>
      <p:sp>
        <p:nvSpPr>
          <p:cNvPr id="29" name="下矢印 28"/>
          <p:cNvSpPr/>
          <p:nvPr/>
        </p:nvSpPr>
        <p:spPr>
          <a:xfrm>
            <a:off x="5944956" y="3675579"/>
            <a:ext cx="431800" cy="825591"/>
          </a:xfrm>
          <a:prstGeom prst="downArrow">
            <a:avLst/>
          </a:prstGeom>
          <a:solidFill>
            <a:schemeClr val="accent6">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400" b="1" dirty="0">
              <a:solidFill>
                <a:schemeClr val="tx1"/>
              </a:solidFill>
            </a:endParaRPr>
          </a:p>
        </p:txBody>
      </p:sp>
      <p:sp>
        <p:nvSpPr>
          <p:cNvPr id="30" name="正方形/長方形 29"/>
          <p:cNvSpPr/>
          <p:nvPr/>
        </p:nvSpPr>
        <p:spPr>
          <a:xfrm>
            <a:off x="5822865" y="3721889"/>
            <a:ext cx="706347" cy="358794"/>
          </a:xfrm>
          <a:prstGeom prst="rect">
            <a:avLst/>
          </a:prstGeom>
          <a:solidFill>
            <a:schemeClr val="accent6">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いいえ</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1" name="下矢印 30"/>
          <p:cNvSpPr/>
          <p:nvPr/>
        </p:nvSpPr>
        <p:spPr>
          <a:xfrm>
            <a:off x="5932312" y="2417735"/>
            <a:ext cx="431800" cy="679893"/>
          </a:xfrm>
          <a:prstGeom prst="downArrow">
            <a:avLst/>
          </a:prstGeom>
          <a:solidFill>
            <a:schemeClr val="accent6">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400" b="1" dirty="0">
              <a:solidFill>
                <a:schemeClr val="tx1"/>
              </a:solidFill>
            </a:endParaRPr>
          </a:p>
        </p:txBody>
      </p:sp>
      <p:sp>
        <p:nvSpPr>
          <p:cNvPr id="32" name="正方形/長方形 31"/>
          <p:cNvSpPr/>
          <p:nvPr/>
        </p:nvSpPr>
        <p:spPr>
          <a:xfrm>
            <a:off x="5810221" y="2464045"/>
            <a:ext cx="706347" cy="358794"/>
          </a:xfrm>
          <a:prstGeom prst="rect">
            <a:avLst/>
          </a:prstGeom>
          <a:solidFill>
            <a:schemeClr val="accent6">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いいえ</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3" name="下矢印 32"/>
          <p:cNvSpPr/>
          <p:nvPr/>
        </p:nvSpPr>
        <p:spPr>
          <a:xfrm>
            <a:off x="5944956" y="1046378"/>
            <a:ext cx="431800" cy="842853"/>
          </a:xfrm>
          <a:prstGeom prst="downArrow">
            <a:avLst/>
          </a:prstGeom>
          <a:solidFill>
            <a:schemeClr val="accent6">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400" b="1" dirty="0">
              <a:solidFill>
                <a:schemeClr val="tx1"/>
              </a:solidFill>
            </a:endParaRPr>
          </a:p>
        </p:txBody>
      </p:sp>
      <p:sp>
        <p:nvSpPr>
          <p:cNvPr id="34" name="正方形/長方形 33"/>
          <p:cNvSpPr/>
          <p:nvPr/>
        </p:nvSpPr>
        <p:spPr>
          <a:xfrm>
            <a:off x="5822865" y="1092688"/>
            <a:ext cx="706347" cy="358794"/>
          </a:xfrm>
          <a:prstGeom prst="rect">
            <a:avLst/>
          </a:prstGeom>
          <a:solidFill>
            <a:schemeClr val="accent6">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いいえ</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5404322" y="4525443"/>
            <a:ext cx="1446968" cy="1547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対象外です。</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申請はできません。</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2737971" y="4525230"/>
            <a:ext cx="1900019" cy="1547891"/>
          </a:xfrm>
          <a:prstGeom prst="rect">
            <a:avLst/>
          </a:prstGeom>
          <a:solidFill>
            <a:schemeClr val="accent2">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800" b="1" dirty="0">
                <a:solidFill>
                  <a:schemeClr val="bg1"/>
                </a:solidFill>
                <a:latin typeface="Meiryo UI" panose="020B0604030504040204" pitchFamily="50" charset="-128"/>
                <a:ea typeface="Meiryo UI" panose="020B0604030504040204" pitchFamily="50" charset="-128"/>
              </a:rPr>
              <a:t>今回の家計急変制度に該当します。</a:t>
            </a:r>
            <a:endParaRPr kumimoji="1" lang="en-US" altLang="ja-JP" sz="1800" b="1" dirty="0">
              <a:solidFill>
                <a:schemeClr val="bg1"/>
              </a:solidFill>
              <a:latin typeface="Meiryo UI" panose="020B0604030504040204" pitchFamily="50" charset="-128"/>
              <a:ea typeface="Meiryo UI" panose="020B0604030504040204" pitchFamily="50" charset="-128"/>
            </a:endParaRPr>
          </a:p>
          <a:p>
            <a:r>
              <a:rPr lang="ja-JP" altLang="en-US" sz="1400" dirty="0">
                <a:solidFill>
                  <a:schemeClr val="bg1"/>
                </a:solidFill>
                <a:latin typeface="Meiryo UI" panose="020B0604030504040204" pitchFamily="50" charset="-128"/>
                <a:ea typeface="Meiryo UI" panose="020B0604030504040204" pitchFamily="50" charset="-128"/>
              </a:rPr>
              <a:t>必要書類と共に、ご申請ください。</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228490" y="4525231"/>
            <a:ext cx="2336801" cy="15478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今回の家計急変制度には該当しませんが、</a:t>
            </a:r>
            <a:r>
              <a:rPr kumimoji="1" lang="ja-JP" altLang="en-US" sz="1400" b="1" dirty="0">
                <a:solidFill>
                  <a:schemeClr val="tx1"/>
                </a:solidFill>
                <a:latin typeface="Meiryo UI" panose="020B0604030504040204" pitchFamily="50" charset="-128"/>
                <a:ea typeface="Meiryo UI" panose="020B0604030504040204" pitchFamily="50" charset="-128"/>
              </a:rPr>
              <a:t>奨学のための給付金</a:t>
            </a:r>
            <a:r>
              <a:rPr kumimoji="1" lang="ja-JP" altLang="en-US" sz="1400" b="1" u="sng" dirty="0">
                <a:solidFill>
                  <a:schemeClr val="tx1"/>
                </a:solidFill>
                <a:latin typeface="Meiryo UI" panose="020B0604030504040204" pitchFamily="50" charset="-128"/>
                <a:ea typeface="Meiryo UI" panose="020B0604030504040204" pitchFamily="50" charset="-128"/>
              </a:rPr>
              <a:t>（通常制度）</a:t>
            </a:r>
            <a:r>
              <a:rPr kumimoji="1" lang="ja-JP" altLang="en-US" sz="1400" dirty="0">
                <a:solidFill>
                  <a:schemeClr val="tx1"/>
                </a:solidFill>
                <a:latin typeface="Meiryo UI" panose="020B0604030504040204" pitchFamily="50" charset="-128"/>
                <a:ea typeface="Meiryo UI" panose="020B0604030504040204" pitchFamily="50" charset="-128"/>
              </a:rPr>
              <a:t>に該当します。</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通常制度用の申請書を入手の上、ご申請ください。</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2196991" y="7071360"/>
            <a:ext cx="4745739" cy="261610"/>
          </a:xfrm>
          <a:prstGeom prst="rect">
            <a:avLst/>
          </a:prstGeom>
          <a:noFill/>
          <a:ln>
            <a:noFill/>
          </a:ln>
        </p:spPr>
        <p:txBody>
          <a:bodyPr wrap="square" rtlCol="0">
            <a:spAutoFit/>
          </a:bodyPr>
          <a:lstStyle/>
          <a:p>
            <a:pPr algn="ctr"/>
            <a:r>
              <a:rPr kumimoji="1" lang="ja-JP" altLang="en-US" sz="1100" b="1" dirty="0">
                <a:latin typeface="Meiryo UI" panose="020B0604030504040204" pitchFamily="50" charset="-128"/>
                <a:ea typeface="Meiryo UI" panose="020B0604030504040204" pitchFamily="50" charset="-128"/>
              </a:rPr>
              <a:t>申請書類等は、必ず学校が定める期限までに学校事務室に提出してください。</a:t>
            </a:r>
          </a:p>
        </p:txBody>
      </p:sp>
    </p:spTree>
    <p:extLst>
      <p:ext uri="{BB962C8B-B14F-4D97-AF65-F5344CB8AC3E}">
        <p14:creationId xmlns:p14="http://schemas.microsoft.com/office/powerpoint/2010/main" val="19794171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sz="1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solidFill>
      </a:spPr>
      <a:bodyPr wrap="square" rtlCol="0">
        <a:spAutoFit/>
      </a:bodyPr>
      <a:lstStyle>
        <a:defPPr algn="ctr">
          <a:defRPr kumimoji="1" sz="10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3359</Words>
  <Application>Microsoft Office PowerPoint</Application>
  <PresentationFormat>ユーザー設定</PresentationFormat>
  <Paragraphs>193</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2021-06-15T01:04:11Z</dcterms:created>
  <dcterms:modified xsi:type="dcterms:W3CDTF">2023-06-29T06:47:01Z</dcterms:modified>
</cp:coreProperties>
</file>