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7200900" cy="9721850"/>
  <p:notesSz cx="6807200" cy="9939338"/>
  <p:defaultTextStyle>
    <a:defPPr>
      <a:defRPr lang="ja-JP"/>
    </a:defPPr>
    <a:lvl1pPr marL="0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3202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46404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19606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92808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66010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39212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12414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85616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4" autoAdjust="0"/>
    <p:restoredTop sz="98655" autoAdjust="0"/>
  </p:normalViewPr>
  <p:slideViewPr>
    <p:cSldViewPr snapToGrid="0">
      <p:cViewPr varScale="1">
        <p:scale>
          <a:sx n="69" d="100"/>
          <a:sy n="69" d="100"/>
        </p:scale>
        <p:origin x="2434" y="43"/>
      </p:cViewPr>
      <p:guideLst>
        <p:guide orient="horz" pos="3055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2229" tIns="46114" rIns="92229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2229" tIns="46114" rIns="92229" bIns="46114" rtlCol="0"/>
          <a:lstStyle>
            <a:lvl1pPr algn="r">
              <a:defRPr sz="1200"/>
            </a:lvl1pPr>
          </a:lstStyle>
          <a:p>
            <a:fld id="{53A585B8-3BC8-4533-85F5-B83566FEB325}" type="datetimeFigureOut">
              <a:rPr kumimoji="1" lang="ja-JP" altLang="en-US" smtClean="0"/>
              <a:pPr/>
              <a:t>2025/8/6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22475" y="744538"/>
            <a:ext cx="27622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4" rIns="92229" bIns="461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9" tIns="46114" rIns="92229" bIns="461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2229" tIns="46114" rIns="92229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2229" tIns="46114" rIns="92229" bIns="46114" rtlCol="0" anchor="b"/>
          <a:lstStyle>
            <a:lvl1pPr algn="r">
              <a:defRPr sz="1200"/>
            </a:lvl1pPr>
          </a:lstStyle>
          <a:p>
            <a:fld id="{8BD18E85-DE4D-483B-911A-DEFA6C3A4B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3202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46404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19606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92808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66010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39212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12414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785616" algn="l" defTabSz="9464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020077"/>
            <a:ext cx="6120765" cy="2083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509048"/>
            <a:ext cx="504063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3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2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DC8-A862-49CE-91E8-F175F019BA8D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158E-7B14-44C7-B343-51FA9E54B9B6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66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19850"/>
            <a:ext cx="1215152" cy="1105860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5" y="519850"/>
            <a:ext cx="3525441" cy="1105860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1EE-AFB1-490B-A834-7486282DC93E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01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90AAE-84B1-414F-B3B4-DB4A43D1AA58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73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3" y="6247189"/>
            <a:ext cx="6120765" cy="1930868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3" y="4120536"/>
            <a:ext cx="6120765" cy="2126653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32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6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96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2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60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92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12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5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FD24E-D89C-4B16-BF12-24F97456E968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18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024576"/>
            <a:ext cx="2370296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024576"/>
            <a:ext cx="2370296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D54C-F7AB-4815-A674-99438EB23AD8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9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176165"/>
            <a:ext cx="318164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3202" indent="0">
              <a:buNone/>
              <a:defRPr sz="2100" b="1"/>
            </a:lvl2pPr>
            <a:lvl3pPr marL="946404" indent="0">
              <a:buNone/>
              <a:defRPr sz="1900" b="1"/>
            </a:lvl3pPr>
            <a:lvl4pPr marL="1419606" indent="0">
              <a:buNone/>
              <a:defRPr sz="1700" b="1"/>
            </a:lvl4pPr>
            <a:lvl5pPr marL="1892808" indent="0">
              <a:buNone/>
              <a:defRPr sz="1700" b="1"/>
            </a:lvl5pPr>
            <a:lvl6pPr marL="2366010" indent="0">
              <a:buNone/>
              <a:defRPr sz="1700" b="1"/>
            </a:lvl6pPr>
            <a:lvl7pPr marL="2839212" indent="0">
              <a:buNone/>
              <a:defRPr sz="1700" b="1"/>
            </a:lvl7pPr>
            <a:lvl8pPr marL="3312414" indent="0">
              <a:buNone/>
              <a:defRPr sz="1700" b="1"/>
            </a:lvl8pPr>
            <a:lvl9pPr marL="3785616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083087"/>
            <a:ext cx="3181648" cy="56013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176165"/>
            <a:ext cx="318289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3202" indent="0">
              <a:buNone/>
              <a:defRPr sz="2100" b="1"/>
            </a:lvl2pPr>
            <a:lvl3pPr marL="946404" indent="0">
              <a:buNone/>
              <a:defRPr sz="1900" b="1"/>
            </a:lvl3pPr>
            <a:lvl4pPr marL="1419606" indent="0">
              <a:buNone/>
              <a:defRPr sz="1700" b="1"/>
            </a:lvl4pPr>
            <a:lvl5pPr marL="1892808" indent="0">
              <a:buNone/>
              <a:defRPr sz="1700" b="1"/>
            </a:lvl5pPr>
            <a:lvl6pPr marL="2366010" indent="0">
              <a:buNone/>
              <a:defRPr sz="1700" b="1"/>
            </a:lvl6pPr>
            <a:lvl7pPr marL="2839212" indent="0">
              <a:buNone/>
              <a:defRPr sz="1700" b="1"/>
            </a:lvl7pPr>
            <a:lvl8pPr marL="3312414" indent="0">
              <a:buNone/>
              <a:defRPr sz="1700" b="1"/>
            </a:lvl8pPr>
            <a:lvl9pPr marL="3785616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083087"/>
            <a:ext cx="3182898" cy="56013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E3F6-3066-49BE-BE76-604CECD05C09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5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BFBF-EC6A-413B-A4A2-A4A6AD2F3604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37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24E4-C2DA-475A-8912-57663E8BC1DD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387074"/>
            <a:ext cx="2369047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387075"/>
            <a:ext cx="4025504" cy="829733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6" y="2034388"/>
            <a:ext cx="2369047" cy="6650017"/>
          </a:xfrm>
        </p:spPr>
        <p:txBody>
          <a:bodyPr/>
          <a:lstStyle>
            <a:lvl1pPr marL="0" indent="0">
              <a:buNone/>
              <a:defRPr sz="1400"/>
            </a:lvl1pPr>
            <a:lvl2pPr marL="473202" indent="0">
              <a:buNone/>
              <a:defRPr sz="1200"/>
            </a:lvl2pPr>
            <a:lvl3pPr marL="946404" indent="0">
              <a:buNone/>
              <a:defRPr sz="1000"/>
            </a:lvl3pPr>
            <a:lvl4pPr marL="1419606" indent="0">
              <a:buNone/>
              <a:defRPr sz="900"/>
            </a:lvl4pPr>
            <a:lvl5pPr marL="1892808" indent="0">
              <a:buNone/>
              <a:defRPr sz="900"/>
            </a:lvl5pPr>
            <a:lvl6pPr marL="2366010" indent="0">
              <a:buNone/>
              <a:defRPr sz="900"/>
            </a:lvl6pPr>
            <a:lvl7pPr marL="2839212" indent="0">
              <a:buNone/>
              <a:defRPr sz="900"/>
            </a:lvl7pPr>
            <a:lvl8pPr marL="3312414" indent="0">
              <a:buNone/>
              <a:defRPr sz="900"/>
            </a:lvl8pPr>
            <a:lvl9pPr marL="378561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DDD7-FC76-4BD5-831D-9E95381A9CF8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23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6805295"/>
            <a:ext cx="4320540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68666"/>
            <a:ext cx="4320540" cy="5833110"/>
          </a:xfrm>
        </p:spPr>
        <p:txBody>
          <a:bodyPr/>
          <a:lstStyle>
            <a:lvl1pPr marL="0" indent="0">
              <a:buNone/>
              <a:defRPr sz="3300"/>
            </a:lvl1pPr>
            <a:lvl2pPr marL="473202" indent="0">
              <a:buNone/>
              <a:defRPr sz="2900"/>
            </a:lvl2pPr>
            <a:lvl3pPr marL="946404" indent="0">
              <a:buNone/>
              <a:defRPr sz="2500"/>
            </a:lvl3pPr>
            <a:lvl4pPr marL="1419606" indent="0">
              <a:buNone/>
              <a:defRPr sz="2100"/>
            </a:lvl4pPr>
            <a:lvl5pPr marL="1892808" indent="0">
              <a:buNone/>
              <a:defRPr sz="2100"/>
            </a:lvl5pPr>
            <a:lvl6pPr marL="2366010" indent="0">
              <a:buNone/>
              <a:defRPr sz="2100"/>
            </a:lvl6pPr>
            <a:lvl7pPr marL="2839212" indent="0">
              <a:buNone/>
              <a:defRPr sz="2100"/>
            </a:lvl7pPr>
            <a:lvl8pPr marL="3312414" indent="0">
              <a:buNone/>
              <a:defRPr sz="2100"/>
            </a:lvl8pPr>
            <a:lvl9pPr marL="3785616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608700"/>
            <a:ext cx="4320540" cy="1140966"/>
          </a:xfrm>
        </p:spPr>
        <p:txBody>
          <a:bodyPr/>
          <a:lstStyle>
            <a:lvl1pPr marL="0" indent="0">
              <a:buNone/>
              <a:defRPr sz="1400"/>
            </a:lvl1pPr>
            <a:lvl2pPr marL="473202" indent="0">
              <a:buNone/>
              <a:defRPr sz="1200"/>
            </a:lvl2pPr>
            <a:lvl3pPr marL="946404" indent="0">
              <a:buNone/>
              <a:defRPr sz="1000"/>
            </a:lvl3pPr>
            <a:lvl4pPr marL="1419606" indent="0">
              <a:buNone/>
              <a:defRPr sz="900"/>
            </a:lvl4pPr>
            <a:lvl5pPr marL="1892808" indent="0">
              <a:buNone/>
              <a:defRPr sz="900"/>
            </a:lvl5pPr>
            <a:lvl6pPr marL="2366010" indent="0">
              <a:buNone/>
              <a:defRPr sz="900"/>
            </a:lvl6pPr>
            <a:lvl7pPr marL="2839212" indent="0">
              <a:buNone/>
              <a:defRPr sz="900"/>
            </a:lvl7pPr>
            <a:lvl8pPr marL="3312414" indent="0">
              <a:buNone/>
              <a:defRPr sz="900"/>
            </a:lvl8pPr>
            <a:lvl9pPr marL="378561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3286-B587-45A6-B7B0-359FA6CF1C9E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5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  <a:prstGeom prst="rect">
            <a:avLst/>
          </a:prstGeom>
        </p:spPr>
        <p:txBody>
          <a:bodyPr vert="horz" lIns="94640" tIns="47320" rIns="94640" bIns="473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268434"/>
            <a:ext cx="6480810" cy="6415971"/>
          </a:xfrm>
          <a:prstGeom prst="rect">
            <a:avLst/>
          </a:prstGeom>
        </p:spPr>
        <p:txBody>
          <a:bodyPr vert="horz" lIns="94640" tIns="47320" rIns="94640" bIns="473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010716"/>
            <a:ext cx="1680210" cy="517598"/>
          </a:xfrm>
          <a:prstGeom prst="rect">
            <a:avLst/>
          </a:prstGeom>
        </p:spPr>
        <p:txBody>
          <a:bodyPr vert="horz" lIns="94640" tIns="47320" rIns="94640" bIns="473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A1D57-A37F-486E-AA20-8092CD3515A2}" type="datetime1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9" y="9010716"/>
            <a:ext cx="2280285" cy="517598"/>
          </a:xfrm>
          <a:prstGeom prst="rect">
            <a:avLst/>
          </a:prstGeom>
        </p:spPr>
        <p:txBody>
          <a:bodyPr vert="horz" lIns="94640" tIns="47320" rIns="94640" bIns="473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010716"/>
            <a:ext cx="1680210" cy="517598"/>
          </a:xfrm>
          <a:prstGeom prst="rect">
            <a:avLst/>
          </a:prstGeom>
        </p:spPr>
        <p:txBody>
          <a:bodyPr vert="horz" lIns="94640" tIns="47320" rIns="94640" bIns="473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EEB8-9896-4BFA-86EE-39DB9FEDAC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85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46404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902" indent="-354902" algn="l" defTabSz="94640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8953" indent="-295751" algn="l" defTabSz="94640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3005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6207" indent="-236601" algn="l" defTabSz="94640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9409" indent="-236601" algn="l" defTabSz="94640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611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5813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9015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22217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3202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6404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9606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2808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6010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9212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2414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5616" algn="l" defTabSz="94640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1603" y="438974"/>
            <a:ext cx="6860553" cy="686948"/>
          </a:xfrm>
          <a:prstGeom prst="rect">
            <a:avLst/>
          </a:prstGeom>
          <a:noFill/>
          <a:ln w="79375" cmpd="dbl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私立高等学校等奨学のための給付金（家計急変制度）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～家計が急変した世帯へのお知らせ～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5208" y="103073"/>
            <a:ext cx="7200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重要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このお知らせは、必ず保護者に渡してください。　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（令和７年度）</a:t>
            </a:r>
            <a:endParaRPr kumimoji="1" lang="ja-JP" altLang="en-US" sz="10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24"/>
            <a:ext cx="1114425" cy="398348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191604" y="1207713"/>
            <a:ext cx="6880532" cy="390721"/>
            <a:chOff x="357468" y="1638698"/>
            <a:chExt cx="6768000" cy="376238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357468" y="1958425"/>
              <a:ext cx="6768000" cy="1273"/>
            </a:xfrm>
            <a:prstGeom prst="line">
              <a:avLst/>
            </a:prstGeom>
            <a:noFill/>
            <a:ln w="1333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58942" y="1638698"/>
              <a:ext cx="1178579" cy="376238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itchFamily="50" charset="-128"/>
                </a:rPr>
                <a:t>制度概要</a:t>
              </a:r>
              <a:endParaRPr kumimoji="1" 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02267" y="1601895"/>
            <a:ext cx="67698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「奨学のための給付金」は、全ての意志ある生徒が安心して教育を受けられるよう、大阪府内在住の低所得者世帯の保護者等に対し、授業料以外の教育費の負担軽減のために実施されています。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外的要因（災害等本人の責めによらないもの）で、保護者の収入が減少するなどの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家計急変によって、非課税に相当する水準まで収入が減少した世帯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を対象とします。なお、「奨学のための給付金」は返済の必要はありません。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1602" y="2813504"/>
            <a:ext cx="7009298" cy="2392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050">
                <a:latin typeface="+mj-ea"/>
                <a:ea typeface="+mj-ea"/>
              </a:defRPr>
            </a:lvl1pPr>
          </a:lstStyle>
          <a:p>
            <a:pPr>
              <a:lnSpc>
                <a:spcPts val="15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保護者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等全員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r>
              <a:rPr lang="ja-JP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大阪府内に在住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していること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②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収入が減少するなど家計の急変により、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保護者等全員の家計急変後１年間の収入見込額が、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市町村民税及び道府県民税の所得割（以下「所得割」という。）が非課税である世帯に相当する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と認められること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例　４人世帯の場合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会社員：給与総支給額が約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271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万円以下　自営業等：所得が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182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万円以下となる世帯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③　家計急変が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外的要因（災害等本人の責めによらないもの）によるもの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 収入が減少している状態が申請時点でも継続していること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④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保護者等全員の令和７年度の所得割が非課税世帯または生活保護（生業扶助）受給世帯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ではない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令和７年度の所得割が非課税世帯または生活保護（生業扶助）受給世帯は、奨学のための給付金（通常制度）に申請してください。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奨学のための給付金（通常制度）の申請書は、在学する学校から８月下旬以降配布されます。詳しくは学校にお問い合わせください。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その他詳細は、大阪府ホームページ等でご確認ください。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通常制度と家計急変制度を２つとも受けることはできません。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91603" y="2431267"/>
            <a:ext cx="6880532" cy="390721"/>
            <a:chOff x="264845" y="2856067"/>
            <a:chExt cx="6660001" cy="390721"/>
          </a:xfrm>
        </p:grpSpPr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264846" y="3182098"/>
              <a:ext cx="6660000" cy="1322"/>
            </a:xfrm>
            <a:prstGeom prst="line">
              <a:avLst/>
            </a:prstGeom>
            <a:noFill/>
            <a:ln w="1333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>
              <a:off x="264845" y="2856067"/>
              <a:ext cx="1167062" cy="390721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itchFamily="50" charset="-128"/>
                </a:rPr>
                <a:t>主な要件</a:t>
              </a:r>
              <a:endParaRPr kumimoji="1" 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22870" y="4770675"/>
            <a:ext cx="6852559" cy="366963"/>
            <a:chOff x="266444" y="6254267"/>
            <a:chExt cx="6852559" cy="366963"/>
          </a:xfrm>
        </p:grpSpPr>
        <p:sp>
          <p:nvSpPr>
            <p:cNvPr id="21" name="Line 6"/>
            <p:cNvSpPr>
              <a:spLocks noChangeShapeType="1"/>
            </p:cNvSpPr>
            <p:nvPr/>
          </p:nvSpPr>
          <p:spPr bwMode="auto">
            <a:xfrm flipV="1">
              <a:off x="266444" y="6548677"/>
              <a:ext cx="6852559" cy="6719"/>
            </a:xfrm>
            <a:prstGeom prst="line">
              <a:avLst/>
            </a:prstGeom>
            <a:noFill/>
            <a:ln w="1333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AutoShape 7"/>
            <p:cNvSpPr>
              <a:spLocks noChangeArrowheads="1"/>
            </p:cNvSpPr>
            <p:nvPr/>
          </p:nvSpPr>
          <p:spPr bwMode="auto">
            <a:xfrm>
              <a:off x="266445" y="6254267"/>
              <a:ext cx="1161222" cy="366963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itchFamily="50" charset="-128"/>
                </a:rPr>
                <a:t>給付金額</a:t>
              </a:r>
              <a:endParaRPr kumimoji="1" 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-5208" y="5116882"/>
            <a:ext cx="7688332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050">
                <a:latin typeface="+mj-ea"/>
                <a:ea typeface="+mj-ea"/>
              </a:defRPr>
            </a:lvl1pPr>
          </a:lstStyle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家計の急変が発生した時期により、給付金額が異なります。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①　令和７年７月１日以前に家計が急変し、学校の定める期限までに申請した場合　→　下表の給付金額を支給します。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②　令和７年７月１日以前に家計が急変したが、学校の定める期限を過ぎて申請した場合　　　下表の給付金額の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③　令和７年７月２日以降に家計が急変した場合　　　　　　　　　　　　　　　　　　　　　　　　　　　一部を支給します（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給付金額に申請日が属する月の翌月から令和８年３月までの月数を掛けた金額を、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ヶ月で割り、算出。</a:t>
            </a:r>
            <a:endParaRPr lang="ja-JP" altLang="en-US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88692" y="7335675"/>
            <a:ext cx="6852559" cy="390721"/>
            <a:chOff x="285830" y="784391"/>
            <a:chExt cx="6661348" cy="376238"/>
          </a:xfrm>
        </p:grpSpPr>
        <p:sp>
          <p:nvSpPr>
            <p:cNvPr id="27" name="Line 6"/>
            <p:cNvSpPr>
              <a:spLocks noChangeShapeType="1"/>
            </p:cNvSpPr>
            <p:nvPr/>
          </p:nvSpPr>
          <p:spPr bwMode="auto">
            <a:xfrm>
              <a:off x="287178" y="1096505"/>
              <a:ext cx="6660000" cy="1273"/>
            </a:xfrm>
            <a:prstGeom prst="line">
              <a:avLst/>
            </a:prstGeom>
            <a:noFill/>
            <a:ln w="1333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AutoShape 7"/>
            <p:cNvSpPr>
              <a:spLocks noChangeArrowheads="1"/>
            </p:cNvSpPr>
            <p:nvPr/>
          </p:nvSpPr>
          <p:spPr bwMode="auto">
            <a:xfrm>
              <a:off x="285830" y="784391"/>
              <a:ext cx="1838426" cy="376238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itchFamily="50" charset="-128"/>
                </a:rPr>
                <a:t>申請について</a:t>
              </a:r>
              <a:endParaRPr kumimoji="1" 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205589" y="8209609"/>
            <a:ext cx="6852559" cy="390721"/>
            <a:chOff x="288659" y="1021050"/>
            <a:chExt cx="6661348" cy="376238"/>
          </a:xfrm>
        </p:grpSpPr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290007" y="1333164"/>
              <a:ext cx="6660000" cy="1273"/>
            </a:xfrm>
            <a:prstGeom prst="line">
              <a:avLst/>
            </a:prstGeom>
            <a:noFill/>
            <a:ln w="1333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AutoShape 7"/>
            <p:cNvSpPr>
              <a:spLocks noChangeArrowheads="1"/>
            </p:cNvSpPr>
            <p:nvPr/>
          </p:nvSpPr>
          <p:spPr bwMode="auto">
            <a:xfrm>
              <a:off x="288659" y="1021050"/>
              <a:ext cx="2549561" cy="376238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itchFamily="50" charset="-128"/>
                </a:rPr>
                <a:t>制度に関する問合せ先</a:t>
              </a:r>
              <a:endParaRPr kumimoji="1" 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218872" y="7815816"/>
            <a:ext cx="6860553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050">
                <a:latin typeface="+mj-ea"/>
                <a:ea typeface="+mj-ea"/>
              </a:defRPr>
            </a:lvl1pPr>
          </a:lstStyle>
          <a:p>
            <a:pPr>
              <a:lnSpc>
                <a:spcPts val="15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家計急変制度の申請を希望される場合は、在学する学校へご連絡ください。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182705" y="8695645"/>
            <a:ext cx="6408712" cy="1351099"/>
          </a:xfrm>
          <a:prstGeom prst="rect">
            <a:avLst/>
          </a:prstGeom>
          <a:noFill/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●教育庁 私学課　 奨学のための給付金担当　　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電話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06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6941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0351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（代）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FAX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06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6210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9276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※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お電話の際は、「家計急変世帯向けの奨学のための給付金の件」とお伝えください。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●大阪府ホームページ「大阪府私立高等学校等奨学のための給付金（家計急変世帯向け）について」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https://www.pref.osaka.lg.jp/shigaku/shigakumushouka/kyuhen_syuuti.html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　　　　　　　　　　　　　　　　　　　　　　　　　　　　　　　　　　　　　　　　　　　　　　　　　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携帯・スマートフォンからはこちら→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000" u="sng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　　　　　　　　　　　　　　　　　　　　　　　　　　　　　　　　　　　　　　　　　　　　　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584" y="8766081"/>
            <a:ext cx="899667" cy="8996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右中かっこ 1"/>
          <p:cNvSpPr/>
          <p:nvPr/>
        </p:nvSpPr>
        <p:spPr>
          <a:xfrm>
            <a:off x="5161658" y="5550015"/>
            <a:ext cx="114300" cy="341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275958" y="5544603"/>
            <a:ext cx="1504421" cy="387604"/>
          </a:xfrm>
          <a:prstGeom prst="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E3C756F6-66E7-49B7-AC91-78F8EAD98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15090"/>
              </p:ext>
            </p:extLst>
          </p:nvPr>
        </p:nvGraphicFramePr>
        <p:xfrm>
          <a:off x="222870" y="6301224"/>
          <a:ext cx="6619890" cy="834584"/>
        </p:xfrm>
        <a:graphic>
          <a:graphicData uri="http://schemas.openxmlformats.org/drawingml/2006/table">
            <a:tbl>
              <a:tblPr/>
              <a:tblGrid>
                <a:gridCol w="4815491">
                  <a:extLst>
                    <a:ext uri="{9D8B030D-6E8A-4147-A177-3AD203B41FA5}">
                      <a16:colId xmlns:a16="http://schemas.microsoft.com/office/drawing/2014/main" val="3688619298"/>
                    </a:ext>
                  </a:extLst>
                </a:gridCol>
                <a:gridCol w="981142">
                  <a:extLst>
                    <a:ext uri="{9D8B030D-6E8A-4147-A177-3AD203B41FA5}">
                      <a16:colId xmlns:a16="http://schemas.microsoft.com/office/drawing/2014/main" val="3478368163"/>
                    </a:ext>
                  </a:extLst>
                </a:gridCol>
                <a:gridCol w="823257">
                  <a:extLst>
                    <a:ext uri="{9D8B030D-6E8A-4147-A177-3AD203B41FA5}">
                      <a16:colId xmlns:a16="http://schemas.microsoft.com/office/drawing/2014/main" val="687102548"/>
                    </a:ext>
                  </a:extLst>
                </a:gridCol>
              </a:tblGrid>
              <a:tr h="2119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対象生徒</a:t>
                      </a:r>
                    </a:p>
                  </a:txBody>
                  <a:tcPr marL="6624" marR="6624" marT="662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給付金額</a:t>
                      </a:r>
                    </a:p>
                  </a:txBody>
                  <a:tcPr marL="6624" marR="6624" marT="662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425057"/>
                  </a:ext>
                </a:extLst>
              </a:tr>
              <a:tr h="2914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家計急変後の保護者等全員の道府県民税及び市町村民税の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所得割が非課税の世帯</a:t>
                      </a:r>
                    </a:p>
                  </a:txBody>
                  <a:tcPr marL="6624" marR="6624" marT="662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全日制・定時制</a:t>
                      </a:r>
                    </a:p>
                  </a:txBody>
                  <a:tcPr marL="6624" marR="6624" marT="662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通信制</a:t>
                      </a:r>
                    </a:p>
                  </a:txBody>
                  <a:tcPr marL="6624" marR="6624" marT="66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341704"/>
                  </a:ext>
                </a:extLst>
              </a:tr>
              <a:tr h="3311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152,000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6624" marR="6624" marT="662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52,100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6624" marR="6624" marT="66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03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70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 sz="1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/>
        </a:solidFill>
      </a:spPr>
      <a:bodyPr wrap="square" rtlCol="0">
        <a:spAutoFit/>
      </a:bodyPr>
      <a:lstStyle>
        <a:defPPr algn="ctr">
          <a:defRPr kumimoji="1" sz="1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9130</TotalTime>
  <Words>829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石上　瑠美依</dc:creator>
  <cp:lastModifiedBy>飴谷　優里</cp:lastModifiedBy>
  <cp:revision>113</cp:revision>
  <cp:lastPrinted>2025-08-06T09:24:08Z</cp:lastPrinted>
  <dcterms:created xsi:type="dcterms:W3CDTF">2011-06-02T09:47:25Z</dcterms:created>
  <dcterms:modified xsi:type="dcterms:W3CDTF">2025-08-06T09:24:11Z</dcterms:modified>
</cp:coreProperties>
</file>